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Lst>
  <p:sldSz cy="5143500" cx="9144000"/>
  <p:notesSz cx="6858000" cy="9144000"/>
  <p:embeddedFontLst>
    <p:embeddedFont>
      <p:font typeface="Raleway"/>
      <p:regular r:id="rId128"/>
      <p:bold r:id="rId129"/>
      <p:italic r:id="rId130"/>
      <p:boldItalic r:id="rId131"/>
    </p:embeddedFont>
    <p:embeddedFont>
      <p:font typeface="Lato"/>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Raleway-bold.fntdata"/><Relationship Id="rId128" Type="http://schemas.openxmlformats.org/officeDocument/2006/relationships/font" Target="fonts/Raleway-regular.fntdata"/><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Lato-regular.fntdata"/><Relationship Id="rId131" Type="http://schemas.openxmlformats.org/officeDocument/2006/relationships/font" Target="fonts/Raleway-boldItalic.fntdata"/><Relationship Id="rId130" Type="http://schemas.openxmlformats.org/officeDocument/2006/relationships/font" Target="fonts/Raleway-italic.fntdata"/><Relationship Id="rId135" Type="http://schemas.openxmlformats.org/officeDocument/2006/relationships/font" Target="fonts/Lato-boldItalic.fntdata"/><Relationship Id="rId134" Type="http://schemas.openxmlformats.org/officeDocument/2006/relationships/font" Target="fonts/Lato-italic.fntdata"/><Relationship Id="rId133" Type="http://schemas.openxmlformats.org/officeDocument/2006/relationships/font" Target="fonts/Lato-bold.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6660d31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6660d31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3a9752408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3a9752408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3a975240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3a975240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5ebcc159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5ebcc159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3a975240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3a975240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3a9752408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3a9752408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3a9752408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3a9752408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3a9752408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3a9752408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3a9752408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3a9752408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3a9752408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3a9752408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3a975240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e3a975240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4e40f168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4e40f168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3a9752408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3a9752408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3a9752408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3a9752408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3a9752408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3a9752408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e3a9752408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e3a9752408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26660d31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26660d31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4e40f168b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4e40f168b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5ebcc15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5ebcc15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5ebcc159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5ebcc159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e5ebcc15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e5ebcc15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e5ebcc159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e5ebcc159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26660d31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26660d31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e4e40f168b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e4e40f168b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e26660d31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e26660d31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4e40f168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4e40f168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26660d310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26660d31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e40f168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4e40f168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26660d31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26660d31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26660d31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26660d31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4e40f168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4e40f168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4e40f168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4e40f168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26660d31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26660d31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e4e40f168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e4e40f168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4e40f168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4e40f168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4e40f168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4e40f168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26660d310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26660d310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4e40f168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4e40f168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26660d31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26660d31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3a97524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3a97524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e40f168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e40f168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4e40f168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4e40f168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4e40f168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4e40f168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26660d31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26660d31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4e40f168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4e40f168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e40f168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4e40f168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4e40f168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4e40f16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4e40f168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4e40f168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4e40f168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4e40f168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4e40f168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4e40f168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4e40f168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4e40f168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4e40f168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4e40f168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4e40f168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4e40f168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4e40f168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4e40f168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26660d31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26660d31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4e40f168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4e40f168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4e40f168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4e40f168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4e40f168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4e40f168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4e40f168b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4e40f168b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4e40f168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4e40f168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e4e40f168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e4e40f168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4e40f168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4e40f168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4e40f168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4e40f168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4e40f168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4e40f168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4e40f168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4e40f168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26660d31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26660d31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4e40f168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4e40f168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5ebcc15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5ebcc15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5ebcc15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5ebcc15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e4e40f168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e4e40f168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4e40f168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4e40f168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e4e40f168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e4e40f168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4e40f168b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4e40f168b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4e40f168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4e40f168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4e40f168b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4e40f168b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5ebcc17f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5ebcc17f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26660d31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26660d31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4e40f168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4e40f168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4e40f168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4e40f168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4e40f168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4e40f168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e40f168b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e40f168b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4e40f168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4e40f168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4e40f168b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4e40f168b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4e40f168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4e40f168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4e40f168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4e40f168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4e40f168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4e40f168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4e40f168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4e40f168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26660d31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26660d31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e4e40f168b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e4e40f168b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4e40f168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e4e40f168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4e40f168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4e40f168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4e40f168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4e40f168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e3a975240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e3a975240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e3a97524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e3a97524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e3a975240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e3a975240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3a975240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3a975240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3a975240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3a975240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3a975240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3a975240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26660d31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26660d31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3a975240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3a975240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3a975240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3a975240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3a975240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3a975240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3a975240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3a975240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3a975240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3a975240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3a975240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3a975240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3a9752408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3a9752408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4e40f168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4e40f168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4e40f168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4e40f168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e4e40f168b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e4e40f168b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4e40f16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4e40f1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4e40f168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4e40f168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4e40f168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4e40f168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3a975240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3a975240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3a975240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3a975240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3a9752408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3a975240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3a975240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e3a975240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3a975240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3a975240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3a975240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3a975240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3a975240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3a975240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3a9752408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e3a9752408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26.png"/><Relationship Id="rId4" Type="http://schemas.openxmlformats.org/officeDocument/2006/relationships/image" Target="../media/image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www.openapis.org/" TargetMode="External"/><Relationship Id="rId4" Type="http://schemas.openxmlformats.org/officeDocument/2006/relationships/hyperlink" Target="https://github.com/OAI/OpenAPI-Specification/tree/master/examples/v3.0"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1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2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hyperlink" Target="https://www.crummy.com/writing/speaking/2008-QCon/act3.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www.ics.uci.edu/~fielding/pubs/dissertation/rest_arch_style.ht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hyperlink" Target="https://www.json.org/"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hyperlink" Target="https://tools.ietf.org/html/rfc7617"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tools.ietf.org/html/rfc6749" TargetMode="External"/><Relationship Id="rId4" Type="http://schemas.openxmlformats.org/officeDocument/2006/relationships/hyperlink" Target="https://tools.ietf.org/html/rfc6750"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hyperlink" Target="http://api.example.com/v1/products" TargetMode="External"/><Relationship Id="rId4" Type="http://schemas.openxmlformats.org/officeDocument/2006/relationships/hyperlink" Target="http://api.example.com/v2/products" TargetMode="External"/><Relationship Id="rId5" Type="http://schemas.openxmlformats.org/officeDocument/2006/relationships/hyperlink" Target="http://api.example.com/2019/products" TargetMode="External"/><Relationship Id="rId6" Type="http://schemas.openxmlformats.org/officeDocument/2006/relationships/hyperlink" Target="http://api.example.com/2020/product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RESTful API</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File Sharing</a:t>
            </a:r>
            <a:endParaRPr/>
          </a:p>
        </p:txBody>
      </p:sp>
      <p:pic>
        <p:nvPicPr>
          <p:cNvPr id="218" name="Google Shape;218;p34"/>
          <p:cNvPicPr preferRelativeResize="0"/>
          <p:nvPr/>
        </p:nvPicPr>
        <p:blipFill>
          <a:blip r:embed="rId3">
            <a:alphaModFix/>
          </a:blip>
          <a:stretch>
            <a:fillRect/>
          </a:stretch>
        </p:blipFill>
        <p:spPr>
          <a:xfrm>
            <a:off x="858163" y="1998350"/>
            <a:ext cx="7427671"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Swagger UI</a:t>
            </a:r>
            <a:endParaRPr/>
          </a:p>
        </p:txBody>
      </p:sp>
      <p:pic>
        <p:nvPicPr>
          <p:cNvPr id="747" name="Google Shape;747;p124"/>
          <p:cNvPicPr preferRelativeResize="0"/>
          <p:nvPr/>
        </p:nvPicPr>
        <p:blipFill>
          <a:blip r:embed="rId3">
            <a:alphaModFix/>
          </a:blip>
          <a:stretch>
            <a:fillRect/>
          </a:stretch>
        </p:blipFill>
        <p:spPr>
          <a:xfrm>
            <a:off x="152400" y="2006250"/>
            <a:ext cx="4925276" cy="2984849"/>
          </a:xfrm>
          <a:prstGeom prst="rect">
            <a:avLst/>
          </a:prstGeom>
          <a:noFill/>
          <a:ln>
            <a:noFill/>
          </a:ln>
        </p:spPr>
      </p:pic>
      <p:pic>
        <p:nvPicPr>
          <p:cNvPr id="748" name="Google Shape;748;p124"/>
          <p:cNvPicPr preferRelativeResize="0"/>
          <p:nvPr/>
        </p:nvPicPr>
        <p:blipFill>
          <a:blip r:embed="rId4">
            <a:alphaModFix/>
          </a:blip>
          <a:stretch>
            <a:fillRect/>
          </a:stretch>
        </p:blipFill>
        <p:spPr>
          <a:xfrm>
            <a:off x="4066325" y="2006250"/>
            <a:ext cx="4925276" cy="2984833"/>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OpenAPI</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OpenAPI adalah spesifikasi yang banyak diadopsi oleh industri untuk mendeskripsikan API.</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https://www.openapis.org/</a:t>
            </a:r>
            <a:endParaRPr/>
          </a:p>
          <a:p>
            <a:pPr indent="-311150" lvl="0" marL="457200" rtl="0" algn="l">
              <a:spcBef>
                <a:spcPts val="0"/>
              </a:spcBef>
              <a:spcAft>
                <a:spcPts val="0"/>
              </a:spcAft>
              <a:buSzPts val="1300"/>
              <a:buChar char="●"/>
            </a:pPr>
            <a:r>
              <a:rPr lang="id"/>
              <a:t>Contoh OpenAPI : </a:t>
            </a:r>
            <a:r>
              <a:rPr lang="id" sz="1100" u="sng">
                <a:solidFill>
                  <a:schemeClr val="hlink"/>
                </a:solidFill>
                <a:latin typeface="Arial"/>
                <a:ea typeface="Arial"/>
                <a:cs typeface="Arial"/>
                <a:sym typeface="Arial"/>
                <a:hlinkClick r:id="rId4"/>
              </a:rPr>
              <a:t>https://github.com/OAI/OpenAPI-Specification/tree/master/examples/v3.0</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OpenAPI</a:t>
            </a:r>
            <a:endParaRPr/>
          </a:p>
        </p:txBody>
      </p:sp>
      <p:sp>
        <p:nvSpPr>
          <p:cNvPr id="760" name="Google Shape;76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Standard, sehingga bisa dibuat oleh programmer bahasa pemrograman apapun</a:t>
            </a:r>
            <a:endParaRPr/>
          </a:p>
          <a:p>
            <a:pPr indent="-311150" lvl="0" marL="457200" rtl="0" algn="l">
              <a:spcBef>
                <a:spcPts val="0"/>
              </a:spcBef>
              <a:spcAft>
                <a:spcPts val="0"/>
              </a:spcAft>
              <a:buSzPts val="1300"/>
              <a:buChar char="●"/>
            </a:pPr>
            <a:r>
              <a:rPr lang="id"/>
              <a:t>Mudah digunakan oleh client, karena sudah banyak tersedia generator untuk melakukan generate kode client dari OpenAPI Specification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Development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Ketika Membuat RESTful API</a:t>
            </a:r>
            <a:endParaRPr/>
          </a:p>
        </p:txBody>
      </p:sp>
      <p:sp>
        <p:nvSpPr>
          <p:cNvPr id="771" name="Google Shape;771;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Selalu membuat CRUD API untuk table di database</a:t>
            </a:r>
            <a:endParaRPr/>
          </a:p>
          <a:p>
            <a:pPr indent="-311150" lvl="0" marL="457200" rtl="0" algn="l">
              <a:spcBef>
                <a:spcPts val="0"/>
              </a:spcBef>
              <a:spcAft>
                <a:spcPts val="0"/>
              </a:spcAft>
              <a:buSzPts val="1300"/>
              <a:buChar char="●"/>
            </a:pPr>
            <a:r>
              <a:rPr lang="id"/>
              <a:t>Membuat response data sama dengan table di database</a:t>
            </a:r>
            <a:endParaRPr/>
          </a:p>
          <a:p>
            <a:pPr indent="-311150" lvl="0" marL="457200" rtl="0" algn="l">
              <a:spcBef>
                <a:spcPts val="0"/>
              </a:spcBef>
              <a:spcAft>
                <a:spcPts val="0"/>
              </a:spcAft>
              <a:buSzPts val="1300"/>
              <a:buChar char="●"/>
            </a:pPr>
            <a:r>
              <a:rPr lang="id"/>
              <a:t>Membuat API terlebih dahulu, baru mengerjakan Web atau Mobile menggunakan API yang sudah dibuat</a:t>
            </a:r>
            <a:endParaRPr/>
          </a:p>
          <a:p>
            <a:pPr indent="-311150" lvl="0" marL="457200" rtl="0" algn="l">
              <a:spcBef>
                <a:spcPts val="0"/>
              </a:spcBef>
              <a:spcAft>
                <a:spcPts val="0"/>
              </a:spcAft>
              <a:buSzPts val="1300"/>
              <a:buChar char="●"/>
            </a:pPr>
            <a:r>
              <a:rPr lang="id"/>
              <a:t>Mengembalikan data selengkap-lengkapnya di API</a:t>
            </a:r>
            <a:endParaRPr/>
          </a:p>
          <a:p>
            <a:pPr indent="-311150" lvl="0" marL="457200" rtl="0" algn="l">
              <a:spcBef>
                <a:spcPts val="0"/>
              </a:spcBef>
              <a:spcAft>
                <a:spcPts val="0"/>
              </a:spcAft>
              <a:buSzPts val="1300"/>
              <a:buChar char="●"/>
            </a:pPr>
            <a:r>
              <a:rPr lang="id"/>
              <a:t>Membuat API yang tidak dibutuhkan oleh Client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Tahapan Membuat RESTful API</a:t>
            </a:r>
            <a:endParaRPr/>
          </a:p>
        </p:txBody>
      </p:sp>
      <p:pic>
        <p:nvPicPr>
          <p:cNvPr id="777" name="Google Shape;777;p129"/>
          <p:cNvPicPr preferRelativeResize="0"/>
          <p:nvPr/>
        </p:nvPicPr>
        <p:blipFill>
          <a:blip r:embed="rId3">
            <a:alphaModFix/>
          </a:blip>
          <a:stretch>
            <a:fillRect/>
          </a:stretch>
        </p:blipFill>
        <p:spPr>
          <a:xfrm>
            <a:off x="152400" y="2006250"/>
            <a:ext cx="8839200" cy="2669438"/>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Contoh : RESTful API Shopping Cart : Business Flow</a:t>
            </a:r>
            <a:endParaRPr sz="2400"/>
          </a:p>
        </p:txBody>
      </p:sp>
      <p:sp>
        <p:nvSpPr>
          <p:cNvPr id="783" name="Google Shape;783;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Customer menambahkan barang ke keranjang, bisa lebih dari satu barang</a:t>
            </a:r>
            <a:endParaRPr/>
          </a:p>
          <a:p>
            <a:pPr indent="-311150" lvl="0" marL="457200" rtl="0" algn="l">
              <a:spcBef>
                <a:spcPts val="0"/>
              </a:spcBef>
              <a:spcAft>
                <a:spcPts val="0"/>
              </a:spcAft>
              <a:buSzPts val="1300"/>
              <a:buAutoNum type="arabicPeriod"/>
            </a:pPr>
            <a:r>
              <a:rPr lang="id"/>
              <a:t>Customer membuka halaman keranjang, bisa mengubah data quantity barang</a:t>
            </a:r>
            <a:endParaRPr/>
          </a:p>
          <a:p>
            <a:pPr indent="-311150" lvl="0" marL="457200" rtl="0" algn="l">
              <a:spcBef>
                <a:spcPts val="0"/>
              </a:spcBef>
              <a:spcAft>
                <a:spcPts val="0"/>
              </a:spcAft>
              <a:buSzPts val="1300"/>
              <a:buAutoNum type="arabicPeriod"/>
            </a:pPr>
            <a:r>
              <a:rPr lang="id"/>
              <a:t>Customer memasukkan alamat pengiriman</a:t>
            </a:r>
            <a:endParaRPr/>
          </a:p>
          <a:p>
            <a:pPr indent="-311150" lvl="0" marL="457200" rtl="0" algn="l">
              <a:spcBef>
                <a:spcPts val="0"/>
              </a:spcBef>
              <a:spcAft>
                <a:spcPts val="0"/>
              </a:spcAft>
              <a:buSzPts val="1300"/>
              <a:buAutoNum type="arabicPeriod"/>
            </a:pPr>
            <a:r>
              <a:rPr lang="id"/>
              <a:t>Customer menekan tombol order untuk membuat order</a:t>
            </a:r>
            <a:endParaRPr/>
          </a:p>
          <a:p>
            <a:pPr indent="-311150" lvl="0" marL="457200" rtl="0" algn="l">
              <a:spcBef>
                <a:spcPts val="0"/>
              </a:spcBef>
              <a:spcAft>
                <a:spcPts val="0"/>
              </a:spcAft>
              <a:buSzPts val="1300"/>
              <a:buAutoNum type="arabicPeriod"/>
            </a:pPr>
            <a:r>
              <a:rPr lang="id"/>
              <a: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 RESTful API Shopping Cart : Screen</a:t>
            </a:r>
            <a:endParaRPr/>
          </a:p>
        </p:txBody>
      </p:sp>
      <p:pic>
        <p:nvPicPr>
          <p:cNvPr id="789" name="Google Shape;789;p131"/>
          <p:cNvPicPr preferRelativeResize="0"/>
          <p:nvPr/>
        </p:nvPicPr>
        <p:blipFill>
          <a:blip r:embed="rId3">
            <a:alphaModFix/>
          </a:blip>
          <a:stretch>
            <a:fillRect/>
          </a:stretch>
        </p:blipFill>
        <p:spPr>
          <a:xfrm>
            <a:off x="152400" y="2006250"/>
            <a:ext cx="8505825" cy="28765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2400"/>
              <a:t>Contoh : RESTful API Shopping Cart : API Doc</a:t>
            </a:r>
            <a:endParaRPr sz="2400"/>
          </a:p>
        </p:txBody>
      </p:sp>
      <p:sp>
        <p:nvSpPr>
          <p:cNvPr id="795" name="Google Shape;795;p132"/>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Product Detail :</a:t>
            </a:r>
            <a:endParaRPr/>
          </a:p>
          <a:p>
            <a:pPr indent="-311150" lvl="0" marL="457200" rtl="0" algn="l">
              <a:spcBef>
                <a:spcPts val="1600"/>
              </a:spcBef>
              <a:spcAft>
                <a:spcPts val="0"/>
              </a:spcAft>
              <a:buSzPts val="1300"/>
              <a:buChar char="●"/>
            </a:pPr>
            <a:r>
              <a:rPr lang="id"/>
              <a:t>GET /products/{productId}</a:t>
            </a:r>
            <a:endParaRPr/>
          </a:p>
          <a:p>
            <a:pPr indent="-311150" lvl="0" marL="457200" rtl="0" algn="l">
              <a:spcBef>
                <a:spcPts val="0"/>
              </a:spcBef>
              <a:spcAft>
                <a:spcPts val="0"/>
              </a:spcAft>
              <a:buSzPts val="1300"/>
              <a:buChar char="●"/>
            </a:pPr>
            <a:r>
              <a:rPr lang="id"/>
              <a:t>POST /carts</a:t>
            </a:r>
            <a:endParaRPr/>
          </a:p>
          <a:p>
            <a:pPr indent="0" lvl="0" marL="0" rtl="0" algn="l">
              <a:spcBef>
                <a:spcPts val="1600"/>
              </a:spcBef>
              <a:spcAft>
                <a:spcPts val="0"/>
              </a:spcAft>
              <a:buNone/>
            </a:pPr>
            <a:r>
              <a:rPr lang="id"/>
              <a:t>Shopping Cart</a:t>
            </a:r>
            <a:endParaRPr/>
          </a:p>
          <a:p>
            <a:pPr indent="-311150" lvl="0" marL="457200" rtl="0" algn="l">
              <a:spcBef>
                <a:spcPts val="1600"/>
              </a:spcBef>
              <a:spcAft>
                <a:spcPts val="0"/>
              </a:spcAft>
              <a:buSzPts val="1300"/>
              <a:buChar char="●"/>
            </a:pPr>
            <a:r>
              <a:rPr lang="id"/>
              <a:t>GET /carts</a:t>
            </a:r>
            <a:endParaRPr/>
          </a:p>
          <a:p>
            <a:pPr indent="-311150" lvl="0" marL="457200" rtl="0" algn="l">
              <a:spcBef>
                <a:spcPts val="0"/>
              </a:spcBef>
              <a:spcAft>
                <a:spcPts val="0"/>
              </a:spcAft>
              <a:buSzPts val="1300"/>
              <a:buChar char="●"/>
            </a:pPr>
            <a:r>
              <a:rPr lang="id"/>
              <a:t>PATCH /carts/products</a:t>
            </a:r>
            <a:endParaRPr/>
          </a:p>
          <a:p>
            <a:pPr indent="-311150" lvl="0" marL="457200" rtl="0" algn="l">
              <a:spcBef>
                <a:spcPts val="0"/>
              </a:spcBef>
              <a:spcAft>
                <a:spcPts val="0"/>
              </a:spcAft>
              <a:buSzPts val="1300"/>
              <a:buChar char="●"/>
            </a:pPr>
            <a:r>
              <a:rPr lang="id"/>
              <a:t>PATCH /carts/products/{productId}</a:t>
            </a:r>
            <a:endParaRPr/>
          </a:p>
        </p:txBody>
      </p:sp>
      <p:sp>
        <p:nvSpPr>
          <p:cNvPr id="796" name="Google Shape;796;p132"/>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Shipping Address :</a:t>
            </a:r>
            <a:endParaRPr/>
          </a:p>
          <a:p>
            <a:pPr indent="-311150" lvl="0" marL="457200" rtl="0" algn="l">
              <a:spcBef>
                <a:spcPts val="1600"/>
              </a:spcBef>
              <a:spcAft>
                <a:spcPts val="0"/>
              </a:spcAft>
              <a:buSzPts val="1300"/>
              <a:buChar char="●"/>
            </a:pPr>
            <a:r>
              <a:rPr lang="id"/>
              <a:t>GET /addresses</a:t>
            </a:r>
            <a:endParaRPr/>
          </a:p>
          <a:p>
            <a:pPr indent="-311150" lvl="0" marL="457200" rtl="0" algn="l">
              <a:spcBef>
                <a:spcPts val="0"/>
              </a:spcBef>
              <a:spcAft>
                <a:spcPts val="0"/>
              </a:spcAft>
              <a:buSzPts val="1300"/>
              <a:buChar char="●"/>
            </a:pPr>
            <a:r>
              <a:rPr lang="id"/>
              <a:t>POST /addresses</a:t>
            </a:r>
            <a:endParaRPr/>
          </a:p>
          <a:p>
            <a:pPr indent="-311150" lvl="0" marL="457200" rtl="0" algn="l">
              <a:spcBef>
                <a:spcPts val="0"/>
              </a:spcBef>
              <a:spcAft>
                <a:spcPts val="0"/>
              </a:spcAft>
              <a:buSzPts val="1300"/>
              <a:buChar char="●"/>
            </a:pPr>
            <a:r>
              <a:rPr lang="id"/>
              <a:t>PUT /carts/addresses</a:t>
            </a:r>
            <a:endParaRPr/>
          </a:p>
          <a:p>
            <a:pPr indent="-311150" lvl="0" marL="457200" rtl="0" algn="l">
              <a:spcBef>
                <a:spcPts val="0"/>
              </a:spcBef>
              <a:spcAft>
                <a:spcPts val="0"/>
              </a:spcAft>
              <a:buSzPts val="1300"/>
              <a:buChar char="●"/>
            </a:pPr>
            <a:r>
              <a:rPr lang="id"/>
              <a:t>POST /orders</a:t>
            </a:r>
            <a:endParaRPr/>
          </a:p>
          <a:p>
            <a:pPr indent="0" lvl="0" marL="0" rtl="0" algn="l">
              <a:spcBef>
                <a:spcPts val="1600"/>
              </a:spcBef>
              <a:spcAft>
                <a:spcPts val="0"/>
              </a:spcAft>
              <a:buNone/>
            </a:pPr>
            <a:r>
              <a:rPr lang="id"/>
              <a:t>Order Detail :</a:t>
            </a:r>
            <a:endParaRPr/>
          </a:p>
          <a:p>
            <a:pPr indent="-311150" lvl="0" marL="457200" rtl="0" algn="l">
              <a:spcBef>
                <a:spcPts val="1600"/>
              </a:spcBef>
              <a:spcAft>
                <a:spcPts val="0"/>
              </a:spcAft>
              <a:buSzPts val="1300"/>
              <a:buChar char="●"/>
            </a:pPr>
            <a:r>
              <a:rPr lang="id"/>
              <a:t>GET /orders/{orderId}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Maintenance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Sharing</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Sharing merupakan integrasi antar aplikasi yang memanfaatkan database untuk berbagi data</a:t>
            </a:r>
            <a:endParaRPr/>
          </a:p>
          <a:p>
            <a:pPr indent="-311150" lvl="0" marL="457200" rtl="0" algn="l">
              <a:spcBef>
                <a:spcPts val="0"/>
              </a:spcBef>
              <a:spcAft>
                <a:spcPts val="0"/>
              </a:spcAft>
              <a:buSzPts val="1300"/>
              <a:buChar char="●"/>
            </a:pPr>
            <a:r>
              <a:rPr lang="id"/>
              <a:t>Database sharing sangat mudah dilakukan ketika aplikasi berada di tempat yang sama dan bisa mengakses database yang sama</a:t>
            </a:r>
            <a:endParaRPr/>
          </a:p>
          <a:p>
            <a:pPr indent="-311150" lvl="0" marL="457200" rtl="0" algn="l">
              <a:spcBef>
                <a:spcPts val="0"/>
              </a:spcBef>
              <a:spcAft>
                <a:spcPts val="0"/>
              </a:spcAft>
              <a:buSzPts val="1300"/>
              <a:buChar char="●"/>
            </a:pPr>
            <a:r>
              <a:rPr lang="id"/>
              <a:t>Aplikasi hanya perlu menyimpan data ke database, dan secara otomatis aplikasi lain bisa membaca data tersebut dari database secara langsung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Maintenance RESTful API</a:t>
            </a:r>
            <a:endParaRPr/>
          </a:p>
        </p:txBody>
      </p:sp>
      <p:sp>
        <p:nvSpPr>
          <p:cNvPr id="807" name="Google Shape;807;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membuat produk, fitur pasti akan selalu bertambah</a:t>
            </a:r>
            <a:endParaRPr/>
          </a:p>
          <a:p>
            <a:pPr indent="-311150" lvl="0" marL="457200" rtl="0" algn="l">
              <a:spcBef>
                <a:spcPts val="0"/>
              </a:spcBef>
              <a:spcAft>
                <a:spcPts val="0"/>
              </a:spcAft>
              <a:buSzPts val="1300"/>
              <a:buChar char="●"/>
            </a:pPr>
            <a:r>
              <a:rPr lang="id"/>
              <a:t>Tak jarang kita mungkin melakukan perubahan di screen Web atau Mobile yang sama</a:t>
            </a:r>
            <a:endParaRPr/>
          </a:p>
          <a:p>
            <a:pPr indent="-311150" lvl="0" marL="457200" rtl="0" algn="l">
              <a:spcBef>
                <a:spcPts val="0"/>
              </a:spcBef>
              <a:spcAft>
                <a:spcPts val="0"/>
              </a:spcAft>
              <a:buSzPts val="1300"/>
              <a:buChar char="●"/>
            </a:pPr>
            <a:r>
              <a:rPr lang="id"/>
              <a:t>Oleh karena itu, maintenance RESTful API sangatlah penting, agar RESTful API kita tidak menjadi masalah di kemudian hari</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Improvement di Client</a:t>
            </a:r>
            <a:endParaRPr/>
          </a:p>
        </p:txBody>
      </p:sp>
      <p:pic>
        <p:nvPicPr>
          <p:cNvPr id="813" name="Google Shape;813;p135"/>
          <p:cNvPicPr preferRelativeResize="0"/>
          <p:nvPr/>
        </p:nvPicPr>
        <p:blipFill>
          <a:blip r:embed="rId3">
            <a:alphaModFix/>
          </a:blip>
          <a:stretch>
            <a:fillRect/>
          </a:stretch>
        </p:blipFill>
        <p:spPr>
          <a:xfrm>
            <a:off x="152400" y="2006250"/>
            <a:ext cx="8839202" cy="271853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Maintenance : yang Boleh Dilakukan</a:t>
            </a:r>
            <a:endParaRPr/>
          </a:p>
        </p:txBody>
      </p:sp>
      <p:sp>
        <p:nvSpPr>
          <p:cNvPr id="819" name="Google Shape;819;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Menambah data baru di API yang sudah ada</a:t>
            </a:r>
            <a:endParaRPr/>
          </a:p>
          <a:p>
            <a:pPr indent="-311150" lvl="0" marL="457200" rtl="0" algn="l">
              <a:spcBef>
                <a:spcPts val="0"/>
              </a:spcBef>
              <a:spcAft>
                <a:spcPts val="0"/>
              </a:spcAft>
              <a:buSzPts val="1300"/>
              <a:buChar char="●"/>
            </a:pPr>
            <a:r>
              <a:rPr lang="id"/>
              <a:t>Menambah API baru di endpoint URL berbeda</a:t>
            </a:r>
            <a:endParaRPr/>
          </a:p>
          <a:p>
            <a:pPr indent="-311150" lvl="0" marL="457200" rtl="0" algn="l">
              <a:spcBef>
                <a:spcPts val="0"/>
              </a:spcBef>
              <a:spcAft>
                <a:spcPts val="0"/>
              </a:spcAft>
              <a:buSzPts val="1300"/>
              <a:buChar char="●"/>
            </a:pPr>
            <a:r>
              <a:rPr lang="id"/>
              <a:t>Mempercepat proses di API yang sudah ada</a:t>
            </a:r>
            <a:endParaRPr/>
          </a:p>
          <a:p>
            <a:pPr indent="-311150" lvl="0" marL="457200" rtl="0" algn="l">
              <a:spcBef>
                <a:spcPts val="0"/>
              </a:spcBef>
              <a:spcAft>
                <a:spcPts val="0"/>
              </a:spcAft>
              <a:buSzPts val="1300"/>
              <a:buChar char="●"/>
            </a:pPr>
            <a:r>
              <a:rPr lang="id"/>
              <a:t>Menggabungkan beberapa API menjadi satu, tanpa menghilangkan API lama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Maintenance : yang Tidak Boleh Dilakukan</a:t>
            </a:r>
            <a:endParaRPr/>
          </a:p>
        </p:txBody>
      </p:sp>
      <p:sp>
        <p:nvSpPr>
          <p:cNvPr id="825" name="Google Shape;825;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Mengubah total response data di API yang sudah ada</a:t>
            </a:r>
            <a:endParaRPr/>
          </a:p>
          <a:p>
            <a:pPr indent="-311150" lvl="0" marL="457200" rtl="0" algn="l">
              <a:spcBef>
                <a:spcPts val="0"/>
              </a:spcBef>
              <a:spcAft>
                <a:spcPts val="0"/>
              </a:spcAft>
              <a:buSzPts val="1300"/>
              <a:buChar char="●"/>
            </a:pPr>
            <a:r>
              <a:rPr lang="id"/>
              <a:t>Merubah field response data di API yang sudah ada</a:t>
            </a:r>
            <a:endParaRPr/>
          </a:p>
          <a:p>
            <a:pPr indent="-311150" lvl="0" marL="457200" rtl="0" algn="l">
              <a:spcBef>
                <a:spcPts val="0"/>
              </a:spcBef>
              <a:spcAft>
                <a:spcPts val="0"/>
              </a:spcAft>
              <a:buSzPts val="1300"/>
              <a:buChar char="●"/>
            </a:pPr>
            <a:r>
              <a:rPr lang="id"/>
              <a:t>Menghilangkan API yang sudah ada </a:t>
            </a:r>
            <a:endParaRPr/>
          </a:p>
          <a:p>
            <a:pPr indent="-311150" lvl="0" marL="457200" rtl="0" algn="l">
              <a:spcBef>
                <a:spcPts val="0"/>
              </a:spcBef>
              <a:spcAft>
                <a:spcPts val="0"/>
              </a:spcAft>
              <a:buSzPts val="1300"/>
              <a:buChar char="●"/>
            </a:pPr>
            <a:r>
              <a:rPr lang="id"/>
              <a:t>Men-split API yang sudah ada menjadi dua atau lebih</a:t>
            </a:r>
            <a:endParaRPr/>
          </a:p>
          <a:p>
            <a:pPr indent="-311150" lvl="0" marL="457200" rtl="0" algn="l">
              <a:spcBef>
                <a:spcPts val="0"/>
              </a:spcBef>
              <a:spcAft>
                <a:spcPts val="0"/>
              </a:spcAft>
              <a:buSzPts val="1300"/>
              <a:buChar char="●"/>
            </a:pPr>
            <a:r>
              <a:rPr lang="id"/>
              <a:t>Menggabungkan beberapa API menjadi satu dengan menghapus API lama</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Maturity Model</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Richardson Maturity Model</a:t>
            </a:r>
            <a:endParaRPr/>
          </a:p>
        </p:txBody>
      </p:sp>
      <p:sp>
        <p:nvSpPr>
          <p:cNvPr id="836" name="Google Shape;836;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Leonard Richardson telah melakukan analisa banyak sekali Web Service, dan akhirnya menyimpulkan dalam 4 kategori, seberapa sempurna RESTful API</a:t>
            </a:r>
            <a:endParaRPr/>
          </a:p>
          <a:p>
            <a:pPr indent="0" lvl="0" marL="0" rtl="0" algn="l">
              <a:spcBef>
                <a:spcPts val="1600"/>
              </a:spcBef>
              <a:spcAft>
                <a:spcPts val="0"/>
              </a:spcAft>
              <a:buNone/>
            </a:pPr>
            <a:r>
              <a:rPr lang="id" u="sng">
                <a:solidFill>
                  <a:schemeClr val="hlink"/>
                </a:solidFill>
                <a:hlinkClick r:id="rId3"/>
              </a:rPr>
              <a:t>https://www.crummy.com/writing/speaking/2008-QCon/act3.html</a:t>
            </a:r>
            <a:r>
              <a:rPr lang="id"/>
              <a:t> </a:t>
            </a:r>
            <a:endParaRPr/>
          </a:p>
          <a:p>
            <a:pPr indent="-311150" lvl="0" marL="457200" rtl="0" algn="l">
              <a:spcBef>
                <a:spcPts val="1600"/>
              </a:spcBef>
              <a:spcAft>
                <a:spcPts val="0"/>
              </a:spcAft>
              <a:buSzPts val="1300"/>
              <a:buChar char="●"/>
            </a:pPr>
            <a:r>
              <a:rPr lang="id"/>
              <a:t>Level Zero</a:t>
            </a:r>
            <a:endParaRPr/>
          </a:p>
          <a:p>
            <a:pPr indent="-311150" lvl="0" marL="457200" rtl="0" algn="l">
              <a:spcBef>
                <a:spcPts val="0"/>
              </a:spcBef>
              <a:spcAft>
                <a:spcPts val="0"/>
              </a:spcAft>
              <a:buSzPts val="1300"/>
              <a:buChar char="●"/>
            </a:pPr>
            <a:r>
              <a:rPr lang="id"/>
              <a:t>Level One</a:t>
            </a:r>
            <a:endParaRPr/>
          </a:p>
          <a:p>
            <a:pPr indent="-311150" lvl="0" marL="457200" rtl="0" algn="l">
              <a:spcBef>
                <a:spcPts val="0"/>
              </a:spcBef>
              <a:spcAft>
                <a:spcPts val="0"/>
              </a:spcAft>
              <a:buSzPts val="1300"/>
              <a:buChar char="●"/>
            </a:pPr>
            <a:r>
              <a:rPr lang="id"/>
              <a:t>Level Two, dan</a:t>
            </a:r>
            <a:endParaRPr/>
          </a:p>
          <a:p>
            <a:pPr indent="-311150" lvl="0" marL="457200" rtl="0" algn="l">
              <a:spcBef>
                <a:spcPts val="0"/>
              </a:spcBef>
              <a:spcAft>
                <a:spcPts val="0"/>
              </a:spcAft>
              <a:buSzPts val="1300"/>
              <a:buChar char="●"/>
            </a:pPr>
            <a:r>
              <a:rPr lang="id"/>
              <a:t>Level Three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Level Zero</a:t>
            </a:r>
            <a:endParaRPr/>
          </a:p>
        </p:txBody>
      </p:sp>
      <p:sp>
        <p:nvSpPr>
          <p:cNvPr id="842" name="Google Shape;842;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URL, One HTTP Method</a:t>
            </a:r>
            <a:endParaRPr/>
          </a:p>
          <a:p>
            <a:pPr indent="-311150" lvl="0" marL="457200" rtl="0" algn="l">
              <a:spcBef>
                <a:spcPts val="1600"/>
              </a:spcBef>
              <a:spcAft>
                <a:spcPts val="0"/>
              </a:spcAft>
              <a:buSzPts val="1300"/>
              <a:buChar char="●"/>
            </a:pPr>
            <a:r>
              <a:rPr lang="id"/>
              <a:t>Pada level zero, biasanya Web Service dibuat hanya menggunakan satu URL dan Satu HTTP Method</a:t>
            </a:r>
            <a:endParaRPr/>
          </a:p>
          <a:p>
            <a:pPr indent="-311150" lvl="0" marL="457200" rtl="0" algn="l">
              <a:spcBef>
                <a:spcPts val="0"/>
              </a:spcBef>
              <a:spcAft>
                <a:spcPts val="0"/>
              </a:spcAft>
              <a:buSzPts val="1300"/>
              <a:buChar char="●"/>
            </a:pPr>
            <a:r>
              <a:rPr lang="id"/>
              <a:t>Contoh adalah SOAP dan XML-RPC, biasanya hanya menggunakan satu URL dan HTTP Method POST saja untuk semua API</a:t>
            </a:r>
            <a:endParaRPr/>
          </a:p>
          <a:p>
            <a:pPr indent="-311150" lvl="0" marL="457200" rtl="0" algn="l">
              <a:spcBef>
                <a:spcPts val="0"/>
              </a:spcBef>
              <a:spcAft>
                <a:spcPts val="0"/>
              </a:spcAft>
              <a:buSzPts val="1300"/>
              <a:buChar char="●"/>
            </a:pPr>
            <a:r>
              <a:rPr lang="id"/>
              <a:t>Jika kita masih menggunakan teknik seperti ini, artinya kita masih berada di Level Zero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Level One</a:t>
            </a:r>
            <a:endParaRPr/>
          </a:p>
        </p:txBody>
      </p:sp>
      <p:sp>
        <p:nvSpPr>
          <p:cNvPr id="848" name="Google Shape;848;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URLs, One HTTP Method</a:t>
            </a:r>
            <a:endParaRPr/>
          </a:p>
          <a:p>
            <a:pPr indent="-311150" lvl="0" marL="457200" rtl="0" algn="l">
              <a:spcBef>
                <a:spcPts val="1600"/>
              </a:spcBef>
              <a:spcAft>
                <a:spcPts val="0"/>
              </a:spcAft>
              <a:buSzPts val="1300"/>
              <a:buChar char="●"/>
            </a:pPr>
            <a:r>
              <a:rPr lang="id"/>
              <a:t>Jika kita sudah menggunakan banyak URL ketika membuat Web Service, namun masih selalu menggunakan satu HTTP Method, maka kita berada di Level One</a:t>
            </a:r>
            <a:endParaRPr/>
          </a:p>
          <a:p>
            <a:pPr indent="-311150" lvl="0" marL="457200" rtl="0" algn="l">
              <a:spcBef>
                <a:spcPts val="0"/>
              </a:spcBef>
              <a:spcAft>
                <a:spcPts val="0"/>
              </a:spcAft>
              <a:buSzPts val="1300"/>
              <a:buChar char="●"/>
            </a:pPr>
            <a:r>
              <a:rPr lang="id"/>
              <a:t>Biasanya Web Service versi lama masih menggunakan format seperti ini, walaupun sudah menggunakan banyak URL, namun hanya menggunakan satu HTTP Method, biasanya menggunakan POST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Level Two</a:t>
            </a:r>
            <a:endParaRPr/>
          </a:p>
        </p:txBody>
      </p:sp>
      <p:sp>
        <p:nvSpPr>
          <p:cNvPr id="854" name="Google Shape;854;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URLs, Each Supporting Multiple HTTP Methods</a:t>
            </a:r>
            <a:endParaRPr/>
          </a:p>
          <a:p>
            <a:pPr indent="-311150" lvl="0" marL="457200" rtl="0" algn="l">
              <a:spcBef>
                <a:spcPts val="1600"/>
              </a:spcBef>
              <a:spcAft>
                <a:spcPts val="0"/>
              </a:spcAft>
              <a:buSzPts val="1300"/>
              <a:buChar char="●"/>
            </a:pPr>
            <a:r>
              <a:rPr lang="id"/>
              <a:t>Ini adalah level dinama kebanyakan Web Service saat ini</a:t>
            </a:r>
            <a:endParaRPr/>
          </a:p>
          <a:p>
            <a:pPr indent="-311150" lvl="0" marL="457200" rtl="0" algn="l">
              <a:spcBef>
                <a:spcPts val="0"/>
              </a:spcBef>
              <a:spcAft>
                <a:spcPts val="0"/>
              </a:spcAft>
              <a:buSzPts val="1300"/>
              <a:buChar char="●"/>
            </a:pPr>
            <a:r>
              <a:rPr lang="id"/>
              <a:t>Banyak URL, dan tiap URL biasanya mendukung satu atau lebih jenis HTTP Method</a:t>
            </a:r>
            <a:endParaRPr/>
          </a:p>
          <a:p>
            <a:pPr indent="-311150" lvl="0" marL="457200" rtl="0" algn="l">
              <a:spcBef>
                <a:spcPts val="0"/>
              </a:spcBef>
              <a:spcAft>
                <a:spcPts val="0"/>
              </a:spcAft>
              <a:buSzPts val="1300"/>
              <a:buChar char="●"/>
            </a:pPr>
            <a:r>
              <a:rPr lang="id"/>
              <a:t>Misal url yang sama, menggunakan GET untuk mengambil data, dan POST untuk menambah  data</a:t>
            </a:r>
            <a:endParaRPr/>
          </a:p>
          <a:p>
            <a:pPr indent="-311150" lvl="0" marL="457200" rtl="0" algn="l">
              <a:spcBef>
                <a:spcPts val="0"/>
              </a:spcBef>
              <a:spcAft>
                <a:spcPts val="0"/>
              </a:spcAft>
              <a:buSzPts val="1300"/>
              <a:buChar char="●"/>
            </a:pPr>
            <a:r>
              <a:rPr lang="id"/>
              <a:t>Jika kita sudah melakukan hal ini, artinya kita sudah berada di Level Two</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Level Three</a:t>
            </a:r>
            <a:endParaRPr/>
          </a:p>
        </p:txBody>
      </p:sp>
      <p:sp>
        <p:nvSpPr>
          <p:cNvPr id="860" name="Google Shape;860;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Resources describe their own capabilities and interconnections</a:t>
            </a:r>
            <a:endParaRPr/>
          </a:p>
          <a:p>
            <a:pPr indent="-311150" lvl="0" marL="457200" rtl="0" algn="l">
              <a:spcBef>
                <a:spcPts val="1600"/>
              </a:spcBef>
              <a:spcAft>
                <a:spcPts val="0"/>
              </a:spcAft>
              <a:buSzPts val="1300"/>
              <a:buChar char="●"/>
            </a:pPr>
            <a:r>
              <a:rPr lang="id"/>
              <a:t>Level Three atau paling tinggi sebenarnya mirip dengan Level Two, yang membedakan adalah pada Level Threee setiap resource akan memberikan detail relasi ke resource lainnya, atau singkatnya adalah sudah mengimplementasikan HATEOAS</a:t>
            </a:r>
            <a:endParaRPr/>
          </a:p>
          <a:p>
            <a:pPr indent="-311150" lvl="0" marL="457200" rtl="0" algn="l">
              <a:spcBef>
                <a:spcPts val="0"/>
              </a:spcBef>
              <a:spcAft>
                <a:spcPts val="0"/>
              </a:spcAft>
              <a:buSzPts val="1300"/>
              <a:buChar char="●"/>
            </a:pPr>
            <a:r>
              <a:rPr lang="id"/>
              <a:t>Memang Level Three ini agak menyulitkan ketika diimplementasikan, dan kebanyakan programmer hanya  berhenti  di Level Two</a:t>
            </a:r>
            <a:endParaRPr/>
          </a:p>
          <a:p>
            <a:pPr indent="-311150" lvl="0" marL="457200" rtl="0" algn="l">
              <a:spcBef>
                <a:spcPts val="0"/>
              </a:spcBef>
              <a:spcAft>
                <a:spcPts val="0"/>
              </a:spcAft>
              <a:buSzPts val="1300"/>
              <a:buChar char="●"/>
            </a:pPr>
            <a:r>
              <a:rPr lang="id"/>
              <a:t>Dengan mengimplementasikan HATEOAS, kita bisa dengan mudah mendapat URL resource ke relasi data yang kita butuhkan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Database Sharing</a:t>
            </a:r>
            <a:endParaRPr/>
          </a:p>
        </p:txBody>
      </p:sp>
      <p:pic>
        <p:nvPicPr>
          <p:cNvPr id="230" name="Google Shape;230;p36"/>
          <p:cNvPicPr preferRelativeResize="0"/>
          <p:nvPr/>
        </p:nvPicPr>
        <p:blipFill>
          <a:blip r:embed="rId3">
            <a:alphaModFix/>
          </a:blip>
          <a:stretch>
            <a:fillRect/>
          </a:stretch>
        </p:blipFill>
        <p:spPr>
          <a:xfrm>
            <a:off x="1417725" y="2006250"/>
            <a:ext cx="6308541" cy="2984852"/>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Teknologi</a:t>
            </a:r>
            <a:r>
              <a:rPr lang="id"/>
              <a:t> </a:t>
            </a:r>
            <a:r>
              <a:rPr lang="id"/>
              <a:t>Lainnya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Teknologi Lainnya</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OAuth</a:t>
            </a:r>
            <a:endParaRPr/>
          </a:p>
          <a:p>
            <a:pPr indent="-311150" lvl="0" marL="457200" rtl="0" algn="l">
              <a:spcBef>
                <a:spcPts val="0"/>
              </a:spcBef>
              <a:spcAft>
                <a:spcPts val="0"/>
              </a:spcAft>
              <a:buSzPts val="1300"/>
              <a:buChar char="●"/>
            </a:pPr>
            <a:r>
              <a:rPr lang="id"/>
              <a:t>JWT</a:t>
            </a:r>
            <a:endParaRPr/>
          </a:p>
          <a:p>
            <a:pPr indent="-311150" lvl="0" marL="457200" rtl="0" algn="l">
              <a:spcBef>
                <a:spcPts val="0"/>
              </a:spcBef>
              <a:spcAft>
                <a:spcPts val="0"/>
              </a:spcAft>
              <a:buSzPts val="1300"/>
              <a:buChar char="●"/>
            </a:pPr>
            <a:r>
              <a:rPr lang="id"/>
              <a:t>OpenAPI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Remote Procedure Invocation</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Remote Procedure Invocation merupakan mekanisme integrasi antar aplikasi dengan cara membuat API yang bisa digunakan oleh aplikasi lain</a:t>
            </a:r>
            <a:endParaRPr/>
          </a:p>
          <a:p>
            <a:pPr indent="-311150" lvl="0" marL="457200" rtl="0" algn="l">
              <a:spcBef>
                <a:spcPts val="0"/>
              </a:spcBef>
              <a:spcAft>
                <a:spcPts val="0"/>
              </a:spcAft>
              <a:buSzPts val="1300"/>
              <a:buChar char="●"/>
            </a:pPr>
            <a:r>
              <a:rPr lang="id"/>
              <a:t>Aplikasi yang memiliki data akan membuat API, dan aplikasi yang membutuhkan akan menggunakan API tersebut untuk mendapatkan data dari aplikasi tersebut</a:t>
            </a:r>
            <a:endParaRPr/>
          </a:p>
          <a:p>
            <a:pPr indent="-311150" lvl="0" marL="457200" rtl="0" algn="l">
              <a:spcBef>
                <a:spcPts val="0"/>
              </a:spcBef>
              <a:spcAft>
                <a:spcPts val="0"/>
              </a:spcAft>
              <a:buSzPts val="1300"/>
              <a:buChar char="●"/>
            </a:pPr>
            <a:r>
              <a:rPr lang="id"/>
              <a:t>Remote Procedure Invocation merupakan cara sulit, namun sangat populer dilakukan saat ini</a:t>
            </a:r>
            <a:endParaRPr/>
          </a:p>
          <a:p>
            <a:pPr indent="-311150" lvl="0" marL="457200" rtl="0" algn="l">
              <a:spcBef>
                <a:spcPts val="0"/>
              </a:spcBef>
              <a:spcAft>
                <a:spcPts val="0"/>
              </a:spcAft>
              <a:buSzPts val="1300"/>
              <a:buChar char="●"/>
            </a:pPr>
            <a:r>
              <a:rPr lang="id"/>
              <a:t>Hal ini karena menggunakan Remote Procedure Invocation, integrasi bisa dilakukan dengan cara real time, dan kompleksitas internal data aplikasi tidak perlu di expose ke aplikasi lain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Remote Procedure Invocation</a:t>
            </a:r>
            <a:endParaRPr/>
          </a:p>
        </p:txBody>
      </p:sp>
      <p:pic>
        <p:nvPicPr>
          <p:cNvPr id="242" name="Google Shape;242;p38"/>
          <p:cNvPicPr preferRelativeResize="0"/>
          <p:nvPr/>
        </p:nvPicPr>
        <p:blipFill>
          <a:blip r:embed="rId3">
            <a:alphaModFix/>
          </a:blip>
          <a:stretch>
            <a:fillRect/>
          </a:stretch>
        </p:blipFill>
        <p:spPr>
          <a:xfrm>
            <a:off x="152400" y="2431600"/>
            <a:ext cx="8839204" cy="16487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Messaging</a:t>
            </a:r>
            <a:endParaRPr/>
          </a:p>
        </p:txBody>
      </p:sp>
      <p:sp>
        <p:nvSpPr>
          <p:cNvPr id="248" name="Google Shape;248;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Messaging merupakan cara integrasi aplikasi yang memanfaatkan aplikasi message broker atau message bus</a:t>
            </a:r>
            <a:endParaRPr/>
          </a:p>
          <a:p>
            <a:pPr indent="-311150" lvl="0" marL="457200" rtl="0" algn="l">
              <a:spcBef>
                <a:spcPts val="0"/>
              </a:spcBef>
              <a:spcAft>
                <a:spcPts val="0"/>
              </a:spcAft>
              <a:buSzPts val="1300"/>
              <a:buChar char="●"/>
            </a:pPr>
            <a:r>
              <a:rPr lang="id"/>
              <a:t>Aplikasi yang memiliki data akan mengirim data ke aplikasi message broker, dan aplikasi yang membutuhkan data akan mengambil data dari message broker</a:t>
            </a:r>
            <a:endParaRPr/>
          </a:p>
          <a:p>
            <a:pPr indent="-311150" lvl="0" marL="457200" rtl="0" algn="l">
              <a:spcBef>
                <a:spcPts val="0"/>
              </a:spcBef>
              <a:spcAft>
                <a:spcPts val="0"/>
              </a:spcAft>
              <a:buSzPts val="1300"/>
              <a:buChar char="●"/>
            </a:pPr>
            <a:r>
              <a:rPr lang="id"/>
              <a:t>Messaging sekilas mirip dengan Remote Procedure Invocation, namun yang membedakan adalah, Messaging tidak real time, kadang butuh waktu sampai data sampai  ke aplikasi yang menerima data, sederhananya proses di Messaging adalah Asynchronous, sedangkan proses di Remote Procedure Invocation adalah Synchronous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Messaging</a:t>
            </a:r>
            <a:endParaRPr/>
          </a:p>
        </p:txBody>
      </p:sp>
      <p:pic>
        <p:nvPicPr>
          <p:cNvPr id="254" name="Google Shape;254;p40"/>
          <p:cNvPicPr preferRelativeResize="0"/>
          <p:nvPr/>
        </p:nvPicPr>
        <p:blipFill>
          <a:blip r:embed="rId3">
            <a:alphaModFix/>
          </a:blip>
          <a:stretch>
            <a:fillRect/>
          </a:stretch>
        </p:blipFill>
        <p:spPr>
          <a:xfrm>
            <a:off x="858163" y="2006250"/>
            <a:ext cx="7427671" cy="2984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API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Programming Interface</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API singkatan dari Application Programming Interface</a:t>
            </a:r>
            <a:endParaRPr/>
          </a:p>
          <a:p>
            <a:pPr indent="-311150" lvl="0" marL="457200" rtl="0" algn="l">
              <a:spcBef>
                <a:spcPts val="0"/>
              </a:spcBef>
              <a:spcAft>
                <a:spcPts val="0"/>
              </a:spcAft>
              <a:buSzPts val="1300"/>
              <a:buChar char="●"/>
            </a:pPr>
            <a:r>
              <a:rPr lang="id"/>
              <a:t>API adalah perantara yang menghubungkan satu pihak dengan pihak lain agar bisa saling berkomunikasi</a:t>
            </a:r>
            <a:endParaRPr/>
          </a:p>
          <a:p>
            <a:pPr indent="-311150" lvl="0" marL="457200" rtl="0" algn="l">
              <a:spcBef>
                <a:spcPts val="0"/>
              </a:spcBef>
              <a:spcAft>
                <a:spcPts val="0"/>
              </a:spcAft>
              <a:buSzPts val="1300"/>
              <a:buChar char="●"/>
            </a:pPr>
            <a:r>
              <a:rPr lang="id"/>
              <a:t>API berisi kumpulan prosedur, fungsi, cara berkomunikasi atau peralatan untuk komunikasi</a:t>
            </a:r>
            <a:endParaRPr/>
          </a:p>
          <a:p>
            <a:pPr indent="-311150" lvl="0" marL="457200" rtl="0" algn="l">
              <a:spcBef>
                <a:spcPts val="0"/>
              </a:spcBef>
              <a:spcAft>
                <a:spcPts val="0"/>
              </a:spcAft>
              <a:buSzPts val="1300"/>
              <a:buChar char="●"/>
            </a:pPr>
            <a:r>
              <a:rPr lang="id"/>
              <a:t>Pihak yang terlibat dalam API bisa dalam bentuk perangkat lunak ataupun perangkat keras</a:t>
            </a:r>
            <a:endParaRPr/>
          </a:p>
          <a:p>
            <a:pPr indent="-311150" lvl="0" marL="457200" rtl="0" algn="l">
              <a:spcBef>
                <a:spcPts val="0"/>
              </a:spcBef>
              <a:spcAft>
                <a:spcPts val="0"/>
              </a:spcAft>
              <a:buSzPts val="1300"/>
              <a:buChar char="●"/>
            </a:pPr>
            <a:r>
              <a:rPr lang="id"/>
              <a:t>API sebenarnya sama dengan Remote Procedure Invocation, hanya saja sekarang lebih populer istilah API dibanding RPI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API</a:t>
            </a:r>
            <a:endParaRPr/>
          </a:p>
        </p:txBody>
      </p:sp>
      <p:pic>
        <p:nvPicPr>
          <p:cNvPr id="271" name="Google Shape;271;p43"/>
          <p:cNvPicPr preferRelativeResize="0"/>
          <p:nvPr/>
        </p:nvPicPr>
        <p:blipFill>
          <a:blip r:embed="rId3">
            <a:alphaModFix/>
          </a:blip>
          <a:stretch>
            <a:fillRect/>
          </a:stretch>
        </p:blipFill>
        <p:spPr>
          <a:xfrm>
            <a:off x="152400" y="2431600"/>
            <a:ext cx="8839204" cy="16487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Penggunaan API</a:t>
            </a:r>
            <a:endParaRPr/>
          </a:p>
        </p:txBody>
      </p:sp>
      <p:sp>
        <p:nvSpPr>
          <p:cNvPr id="277" name="Google Shape;277;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sistem operasi, sistem operasi tidak bisa langsung berkomunikasi dengan perangkat keras, sistem operasi membutuhkan API berupa driver yang perlu dipasang terlebih dahulu agar perangkat keras bisa terdeteksi oleh sistem operasi</a:t>
            </a:r>
            <a:endParaRPr/>
          </a:p>
          <a:p>
            <a:pPr indent="-311150" lvl="0" marL="457200" rtl="0" algn="l">
              <a:spcBef>
                <a:spcPts val="0"/>
              </a:spcBef>
              <a:spcAft>
                <a:spcPts val="0"/>
              </a:spcAft>
              <a:buSzPts val="1300"/>
              <a:buChar char="●"/>
            </a:pPr>
            <a:r>
              <a:rPr lang="id"/>
              <a:t>Saat kita ingin berkomunikasi dengan aplikasi Facebook, kita membutuhkan API dari Facebook agar aplikasi kita bisa berinteraksi dengan aplikasi Facebook</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t>
            </a:r>
            <a:r>
              <a:rPr lang="id"/>
              <a:t>Implementasi</a:t>
            </a:r>
            <a:r>
              <a:rPr lang="id"/>
              <a:t> API</a:t>
            </a:r>
            <a:endParaRPr/>
          </a:p>
        </p:txBody>
      </p:sp>
      <p:sp>
        <p:nvSpPr>
          <p:cNvPr id="283" name="Google Shape;283;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Ada banyak sekali implementasi API yang terdapat di dunia nyata ketika kita membuat aplikasi, misalnya </a:t>
            </a:r>
            <a:endParaRPr/>
          </a:p>
          <a:p>
            <a:pPr indent="-311150" lvl="0" marL="457200" rtl="0" algn="l">
              <a:spcBef>
                <a:spcPts val="1600"/>
              </a:spcBef>
              <a:spcAft>
                <a:spcPts val="0"/>
              </a:spcAft>
              <a:buSzPts val="1300"/>
              <a:buChar char="●"/>
            </a:pPr>
            <a:r>
              <a:rPr lang="id"/>
              <a:t>Driver Perangkat Keras, sebagai API untuk sistem operasi</a:t>
            </a:r>
            <a:endParaRPr/>
          </a:p>
          <a:p>
            <a:pPr indent="-311150" lvl="0" marL="457200" rtl="0" algn="l">
              <a:spcBef>
                <a:spcPts val="0"/>
              </a:spcBef>
              <a:spcAft>
                <a:spcPts val="0"/>
              </a:spcAft>
              <a:buSzPts val="1300"/>
              <a:buChar char="●"/>
            </a:pPr>
            <a:r>
              <a:rPr lang="id"/>
              <a:t>SOAP (Simple Object Access Protocol),</a:t>
            </a:r>
            <a:endParaRPr/>
          </a:p>
          <a:p>
            <a:pPr indent="-311150" lvl="0" marL="457200" rtl="0" algn="l">
              <a:spcBef>
                <a:spcPts val="0"/>
              </a:spcBef>
              <a:spcAft>
                <a:spcPts val="0"/>
              </a:spcAft>
              <a:buSzPts val="1300"/>
              <a:buChar char="●"/>
            </a:pPr>
            <a:r>
              <a:rPr lang="id"/>
              <a:t>CORBA (Common Object Request Broker Architecture),</a:t>
            </a:r>
            <a:endParaRPr/>
          </a:p>
          <a:p>
            <a:pPr indent="-311150" lvl="0" marL="457200" rtl="0" algn="l">
              <a:spcBef>
                <a:spcPts val="0"/>
              </a:spcBef>
              <a:spcAft>
                <a:spcPts val="0"/>
              </a:spcAft>
              <a:buSzPts val="1300"/>
              <a:buChar char="●"/>
            </a:pPr>
            <a:r>
              <a:rPr lang="id"/>
              <a:t>RESTful API,</a:t>
            </a:r>
            <a:endParaRPr/>
          </a:p>
          <a:p>
            <a:pPr indent="-311150" lvl="0" marL="457200" rtl="0" algn="l">
              <a:spcBef>
                <a:spcPts val="0"/>
              </a:spcBef>
              <a:spcAft>
                <a:spcPts val="0"/>
              </a:spcAft>
              <a:buSzPts val="1300"/>
              <a:buChar char="●"/>
            </a:pPr>
            <a:r>
              <a:rPr lang="id"/>
              <a:t>Apache Thrift,</a:t>
            </a:r>
            <a:endParaRPr/>
          </a:p>
          <a:p>
            <a:pPr indent="-311150" lvl="0" marL="457200" rtl="0" algn="l">
              <a:spcBef>
                <a:spcPts val="0"/>
              </a:spcBef>
              <a:spcAft>
                <a:spcPts val="0"/>
              </a:spcAft>
              <a:buSzPts val="1300"/>
              <a:buChar char="●"/>
            </a:pPr>
            <a:r>
              <a:rPr lang="id"/>
              <a:t>Protocol Buffer,</a:t>
            </a:r>
            <a:endParaRPr/>
          </a:p>
          <a:p>
            <a:pPr indent="-311150" lvl="0" marL="457200" rtl="0" algn="l">
              <a:spcBef>
                <a:spcPts val="0"/>
              </a:spcBef>
              <a:spcAft>
                <a:spcPts val="0"/>
              </a:spcAft>
              <a:buSzPts val="1300"/>
              <a:buChar char="●"/>
            </a:pPr>
            <a:r>
              <a:rPr lang="id"/>
              <a:t>GRPC,</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RESTful API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RESTful API</a:t>
            </a:r>
            <a:endParaRPr/>
          </a:p>
        </p:txBody>
      </p:sp>
      <p:sp>
        <p:nvSpPr>
          <p:cNvPr id="294" name="Google Shape;294;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singkatan dari REpresentational State Transfer</a:t>
            </a:r>
            <a:endParaRPr/>
          </a:p>
          <a:p>
            <a:pPr indent="-311150" lvl="0" marL="457200" rtl="0" algn="l">
              <a:spcBef>
                <a:spcPts val="0"/>
              </a:spcBef>
              <a:spcAft>
                <a:spcPts val="0"/>
              </a:spcAft>
              <a:buSzPts val="1300"/>
              <a:buChar char="●"/>
            </a:pPr>
            <a:r>
              <a:rPr lang="id"/>
              <a:t>REST dikenalkan tahun 2000 oleh Roy Fielding dalam disertasinya : </a:t>
            </a:r>
            <a:r>
              <a:rPr lang="id" u="sng">
                <a:solidFill>
                  <a:schemeClr val="hlink"/>
                </a:solidFill>
                <a:hlinkClick r:id="rId3"/>
              </a:rPr>
              <a:t>https://www.ics.uci.edu/~fielding/pubs/dissertation/rest_arch_style.htm</a:t>
            </a:r>
            <a:r>
              <a:rPr lang="id"/>
              <a:t> </a:t>
            </a:r>
            <a:endParaRPr/>
          </a:p>
          <a:p>
            <a:pPr indent="-311150" lvl="0" marL="457200" rtl="0" algn="l">
              <a:spcBef>
                <a:spcPts val="0"/>
              </a:spcBef>
              <a:spcAft>
                <a:spcPts val="0"/>
              </a:spcAft>
              <a:buSzPts val="1300"/>
              <a:buChar char="●"/>
            </a:pPr>
            <a:r>
              <a:rPr lang="id"/>
              <a:t>RESTful API merupakan salah satu implementasi API yang memanfaatkan HTTP sebagai protokol komunikasinya</a:t>
            </a:r>
            <a:endParaRPr/>
          </a:p>
          <a:p>
            <a:pPr indent="-311150" lvl="0" marL="457200" rtl="0" algn="l">
              <a:spcBef>
                <a:spcPts val="0"/>
              </a:spcBef>
              <a:spcAft>
                <a:spcPts val="0"/>
              </a:spcAft>
              <a:buSzPts val="1300"/>
              <a:buChar char="●"/>
            </a:pPr>
            <a:r>
              <a:rPr lang="id"/>
              <a:t>Walaupun SOAP juga berjalan diatas HTTP, namun RESTful API sangat sederhana dibanding SOAP</a:t>
            </a:r>
            <a:endParaRPr/>
          </a:p>
          <a:p>
            <a:pPr indent="-311150" lvl="0" marL="457200" rtl="0" algn="l">
              <a:spcBef>
                <a:spcPts val="0"/>
              </a:spcBef>
              <a:spcAft>
                <a:spcPts val="0"/>
              </a:spcAft>
              <a:buSzPts val="1300"/>
              <a:buChar char="●"/>
            </a:pPr>
            <a:r>
              <a:rPr lang="id"/>
              <a:t>RESTful API sangat mudah digunakan, dan bisa diadaptasi di semua bahasa pemrograman secara mudah</a:t>
            </a:r>
            <a:endParaRPr/>
          </a:p>
          <a:p>
            <a:pPr indent="-311150" lvl="0" marL="457200" rtl="0" algn="l">
              <a:spcBef>
                <a:spcPts val="0"/>
              </a:spcBef>
              <a:spcAft>
                <a:spcPts val="0"/>
              </a:spcAft>
              <a:buSzPts val="1300"/>
              <a:buChar char="●"/>
            </a:pPr>
            <a:r>
              <a:rPr lang="id"/>
              <a:t>Saat ini RESTful API sudah menjadi standard API yang banyak digunakan ketika kita membuat sistem yang butuh menyediakan API untuk pihak lain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RESTful API</a:t>
            </a:r>
            <a:endParaRPr/>
          </a:p>
        </p:txBody>
      </p:sp>
      <p:pic>
        <p:nvPicPr>
          <p:cNvPr id="300" name="Google Shape;300;p48"/>
          <p:cNvPicPr preferRelativeResize="0"/>
          <p:nvPr/>
        </p:nvPicPr>
        <p:blipFill>
          <a:blip r:embed="rId3">
            <a:alphaModFix/>
          </a:blip>
          <a:stretch>
            <a:fillRect/>
          </a:stretch>
        </p:blipFill>
        <p:spPr>
          <a:xfrm>
            <a:off x="1528688" y="2006250"/>
            <a:ext cx="608663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RESTful API?</a:t>
            </a:r>
            <a:endParaRPr/>
          </a:p>
        </p:txBody>
      </p:sp>
      <p:sp>
        <p:nvSpPr>
          <p:cNvPr id="306" name="Google Shape;306;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Menggunakan HTTP sebagai protokol komunikasi, dimana sudah sangat populer saat ini dengan banyaknya pengguna Internet</a:t>
            </a:r>
            <a:endParaRPr/>
          </a:p>
          <a:p>
            <a:pPr indent="-311150" lvl="0" marL="457200" rtl="0" algn="l">
              <a:spcBef>
                <a:spcPts val="0"/>
              </a:spcBef>
              <a:spcAft>
                <a:spcPts val="0"/>
              </a:spcAft>
              <a:buSzPts val="1300"/>
              <a:buChar char="●"/>
            </a:pPr>
            <a:r>
              <a:rPr lang="id"/>
              <a:t>Pembuatan RESTful API sangat mudah karena seperti membuat web pada umumnya</a:t>
            </a:r>
            <a:endParaRPr/>
          </a:p>
          <a:p>
            <a:pPr indent="-311150" lvl="0" marL="457200" rtl="0" algn="l">
              <a:spcBef>
                <a:spcPts val="0"/>
              </a:spcBef>
              <a:spcAft>
                <a:spcPts val="0"/>
              </a:spcAft>
              <a:buSzPts val="1300"/>
              <a:buChar char="●"/>
            </a:pPr>
            <a:r>
              <a:rPr lang="id"/>
              <a:t>Mudah digunakan oleh client baik itu berupa aplikasi web ataupun aplikasi non web seperti aplikasi desktop atau aplikasi mobile</a:t>
            </a:r>
            <a:endParaRPr/>
          </a:p>
          <a:p>
            <a:pPr indent="-311150" lvl="0" marL="457200" rtl="0" algn="l">
              <a:spcBef>
                <a:spcPts val="0"/>
              </a:spcBef>
              <a:spcAft>
                <a:spcPts val="0"/>
              </a:spcAft>
              <a:buSzPts val="1300"/>
              <a:buChar char="●"/>
            </a:pPr>
            <a:r>
              <a:rPr lang="id"/>
              <a:t>Ringan dan mudah dimengerti oleh manusia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Architectural Constraints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Architectural Constraints</a:t>
            </a:r>
            <a:endParaRPr/>
          </a:p>
        </p:txBody>
      </p:sp>
      <p:sp>
        <p:nvSpPr>
          <p:cNvPr id="317" name="Google Shape;317;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(REpresentational State Transfer) merupakan architecture pattern yang dikenalkan oleh Roy Fielding tahun 2000</a:t>
            </a:r>
            <a:endParaRPr/>
          </a:p>
          <a:p>
            <a:pPr indent="-311150" lvl="0" marL="457200" rtl="0" algn="l">
              <a:spcBef>
                <a:spcPts val="0"/>
              </a:spcBef>
              <a:spcAft>
                <a:spcPts val="0"/>
              </a:spcAft>
              <a:buSzPts val="1300"/>
              <a:buChar char="●"/>
            </a:pPr>
            <a:r>
              <a:rPr lang="id"/>
              <a:t>REST di desain berjalan menggunakan HTTP, dan sering digunakan sebagai Web Services</a:t>
            </a:r>
            <a:endParaRPr/>
          </a:p>
          <a:p>
            <a:pPr indent="-311150" lvl="0" marL="457200" rtl="0" algn="l">
              <a:spcBef>
                <a:spcPts val="0"/>
              </a:spcBef>
              <a:spcAft>
                <a:spcPts val="0"/>
              </a:spcAft>
              <a:buSzPts val="1300"/>
              <a:buChar char="●"/>
            </a:pPr>
            <a:r>
              <a:rPr lang="id"/>
              <a:t>Roy Fielding memperkenalkan beberapa design principal ketika kita akan membuat REST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Architectural Constraints</a:t>
            </a:r>
            <a:endParaRPr/>
          </a:p>
        </p:txBody>
      </p:sp>
      <p:sp>
        <p:nvSpPr>
          <p:cNvPr id="323" name="Google Shape;323;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Berikut adalah beberapa design principal agar web services benar-benar sesuai dengan RESTful API</a:t>
            </a:r>
            <a:endParaRPr/>
          </a:p>
          <a:p>
            <a:pPr indent="-311150" lvl="0" marL="457200" rtl="0" algn="l">
              <a:spcBef>
                <a:spcPts val="1600"/>
              </a:spcBef>
              <a:spcAft>
                <a:spcPts val="0"/>
              </a:spcAft>
              <a:buSzPts val="1300"/>
              <a:buChar char="●"/>
            </a:pPr>
            <a:r>
              <a:rPr lang="id"/>
              <a:t>Client–server</a:t>
            </a:r>
            <a:endParaRPr/>
          </a:p>
          <a:p>
            <a:pPr indent="-311150" lvl="0" marL="457200" rtl="0" algn="l">
              <a:spcBef>
                <a:spcPts val="0"/>
              </a:spcBef>
              <a:spcAft>
                <a:spcPts val="0"/>
              </a:spcAft>
              <a:buSzPts val="1300"/>
              <a:buChar char="●"/>
            </a:pPr>
            <a:r>
              <a:rPr lang="id"/>
              <a:t>Stateless</a:t>
            </a:r>
            <a:endParaRPr/>
          </a:p>
          <a:p>
            <a:pPr indent="-311150" lvl="0" marL="457200" rtl="0" algn="l">
              <a:spcBef>
                <a:spcPts val="0"/>
              </a:spcBef>
              <a:spcAft>
                <a:spcPts val="0"/>
              </a:spcAft>
              <a:buSzPts val="1300"/>
              <a:buChar char="●"/>
            </a:pPr>
            <a:r>
              <a:rPr lang="id"/>
              <a:t>Cacheable</a:t>
            </a:r>
            <a:endParaRPr/>
          </a:p>
          <a:p>
            <a:pPr indent="-311150" lvl="0" marL="457200" rtl="0" algn="l">
              <a:spcBef>
                <a:spcPts val="0"/>
              </a:spcBef>
              <a:spcAft>
                <a:spcPts val="0"/>
              </a:spcAft>
              <a:buSzPts val="1300"/>
              <a:buChar char="●"/>
            </a:pPr>
            <a:r>
              <a:rPr lang="id"/>
              <a:t>Uniform interface</a:t>
            </a:r>
            <a:endParaRPr/>
          </a:p>
          <a:p>
            <a:pPr indent="-311150" lvl="0" marL="457200" rtl="0" algn="l">
              <a:spcBef>
                <a:spcPts val="0"/>
              </a:spcBef>
              <a:spcAft>
                <a:spcPts val="0"/>
              </a:spcAft>
              <a:buSzPts val="1300"/>
              <a:buChar char="●"/>
            </a:pPr>
            <a:r>
              <a:rPr lang="id"/>
              <a:t>Layered system</a:t>
            </a:r>
            <a:endParaRPr/>
          </a:p>
          <a:p>
            <a:pPr indent="-311150" lvl="0" marL="457200" rtl="0" algn="l">
              <a:spcBef>
                <a:spcPts val="0"/>
              </a:spcBef>
              <a:spcAft>
                <a:spcPts val="0"/>
              </a:spcAft>
              <a:buSzPts val="1300"/>
              <a:buChar char="●"/>
            </a:pPr>
            <a:r>
              <a:rPr lang="id"/>
              <a:t>Code on demand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Server</a:t>
            </a:r>
            <a:endParaRPr/>
          </a:p>
        </p:txBody>
      </p:sp>
      <p:sp>
        <p:nvSpPr>
          <p:cNvPr id="329" name="Google Shape;329;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Design principal pertama adalah Client Server</a:t>
            </a:r>
            <a:endParaRPr/>
          </a:p>
          <a:p>
            <a:pPr indent="-311150" lvl="0" marL="457200" rtl="0" algn="l">
              <a:spcBef>
                <a:spcPts val="0"/>
              </a:spcBef>
              <a:spcAft>
                <a:spcPts val="0"/>
              </a:spcAft>
              <a:buSzPts val="1300"/>
              <a:buChar char="●"/>
            </a:pPr>
            <a:r>
              <a:rPr lang="id"/>
              <a:t>RESTful API haruslah memisahkan antara kompleksitas data internal dengan yang akan diekpose ke client</a:t>
            </a:r>
            <a:endParaRPr/>
          </a:p>
          <a:p>
            <a:pPr indent="-311150" lvl="0" marL="457200" rtl="0" algn="l">
              <a:spcBef>
                <a:spcPts val="0"/>
              </a:spcBef>
              <a:spcAft>
                <a:spcPts val="0"/>
              </a:spcAft>
              <a:buSzPts val="1300"/>
              <a:buChar char="●"/>
            </a:pPr>
            <a:r>
              <a:rPr lang="id"/>
              <a:t>Oleh karena ini, RESTful API haruslah menggunakan arsitektur Client Server, sehingga Client tidak perlu tahu kompleksitas logic yang terjadi di Server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Server</a:t>
            </a:r>
            <a:endParaRPr/>
          </a:p>
        </p:txBody>
      </p:sp>
      <p:pic>
        <p:nvPicPr>
          <p:cNvPr id="335" name="Google Shape;335;p54"/>
          <p:cNvPicPr preferRelativeResize="0"/>
          <p:nvPr/>
        </p:nvPicPr>
        <p:blipFill>
          <a:blip r:embed="rId3">
            <a:alphaModFix/>
          </a:blip>
          <a:stretch>
            <a:fillRect/>
          </a:stretch>
        </p:blipFill>
        <p:spPr>
          <a:xfrm>
            <a:off x="152400" y="2431600"/>
            <a:ext cx="8839204" cy="16487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a:t>
            </a:r>
            <a:endParaRPr/>
          </a:p>
        </p:txBody>
      </p:sp>
      <p:sp>
        <p:nvSpPr>
          <p:cNvPr id="341" name="Google Shape;341;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Interaksi antar client dan server dalam RESTful haruslah stateless</a:t>
            </a:r>
            <a:endParaRPr/>
          </a:p>
          <a:p>
            <a:pPr indent="-311150" lvl="0" marL="457200" rtl="0" algn="l">
              <a:spcBef>
                <a:spcPts val="0"/>
              </a:spcBef>
              <a:spcAft>
                <a:spcPts val="0"/>
              </a:spcAft>
              <a:buSzPts val="1300"/>
              <a:buChar char="●"/>
            </a:pPr>
            <a:r>
              <a:rPr lang="id"/>
              <a:t>Artinya tiap interaksi harus tidak tergantung dengan interaksi sebelumnya atau  setelahnya, dan setiap interaksi harus mengirim seluruh informasi yang dibutuhkan</a:t>
            </a:r>
            <a:endParaRPr/>
          </a:p>
          <a:p>
            <a:pPr indent="-311150" lvl="0" marL="457200" rtl="0" algn="l">
              <a:spcBef>
                <a:spcPts val="0"/>
              </a:spcBef>
              <a:spcAft>
                <a:spcPts val="0"/>
              </a:spcAft>
              <a:buSzPts val="1300"/>
              <a:buChar char="●"/>
            </a:pPr>
            <a:r>
              <a:rPr lang="id"/>
              <a:t>Ini mirip dengan stateless di protocol HTTP</a:t>
            </a:r>
            <a:endParaRPr/>
          </a:p>
          <a:p>
            <a:pPr indent="-311150" lvl="0" marL="457200" rtl="0" algn="l">
              <a:spcBef>
                <a:spcPts val="0"/>
              </a:spcBef>
              <a:spcAft>
                <a:spcPts val="0"/>
              </a:spcAft>
              <a:buSzPts val="1300"/>
              <a:buChar char="●"/>
            </a:pPr>
            <a:r>
              <a:rPr lang="id"/>
              <a:t>Salah satu kegunaan stateless adalah sehingga mudah untuk di scaling, baik itu jumlah client juga server karena server atau client tidak perlu peduli harus berinteraksi dengan client atau server manapun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Stateless</a:t>
            </a:r>
            <a:endParaRPr/>
          </a:p>
        </p:txBody>
      </p:sp>
      <p:pic>
        <p:nvPicPr>
          <p:cNvPr id="347" name="Google Shape;347;p56"/>
          <p:cNvPicPr preferRelativeResize="0"/>
          <p:nvPr/>
        </p:nvPicPr>
        <p:blipFill>
          <a:blip r:embed="rId3">
            <a:alphaModFix/>
          </a:blip>
          <a:stretch>
            <a:fillRect/>
          </a:stretch>
        </p:blipFill>
        <p:spPr>
          <a:xfrm>
            <a:off x="1122238" y="2006250"/>
            <a:ext cx="6899517" cy="2984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Cachable</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menghemat komunikasi, RESTful API bisa mengimplementasikan Cache</a:t>
            </a:r>
            <a:endParaRPr/>
          </a:p>
          <a:p>
            <a:pPr indent="-311150" lvl="0" marL="457200" rtl="0" algn="l">
              <a:spcBef>
                <a:spcPts val="0"/>
              </a:spcBef>
              <a:spcAft>
                <a:spcPts val="0"/>
              </a:spcAft>
              <a:buSzPts val="1300"/>
              <a:buChar char="●"/>
            </a:pPr>
            <a:r>
              <a:rPr lang="id"/>
              <a:t>Mirip seperti Cache di HTTP, di client pada RESTful API juga bisa melakukan cache data di local, sehingga tidak perlu selalu meminta data terbaru dari Server</a:t>
            </a:r>
            <a:endParaRPr/>
          </a:p>
          <a:p>
            <a:pPr indent="-311150" lvl="0" marL="457200" rtl="0" algn="l">
              <a:spcBef>
                <a:spcPts val="0"/>
              </a:spcBef>
              <a:spcAft>
                <a:spcPts val="0"/>
              </a:spcAft>
              <a:buSzPts val="1300"/>
              <a:buChar char="●"/>
            </a:pPr>
            <a:r>
              <a:rPr lang="id"/>
              <a:t>Cara implementasi Cache di RESTful API tidak sesederhana seperti di HTTP, nanti akan kita bahas di materi tersendiri tentang Cache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Cacheable</a:t>
            </a:r>
            <a:endParaRPr/>
          </a:p>
        </p:txBody>
      </p:sp>
      <p:pic>
        <p:nvPicPr>
          <p:cNvPr id="359" name="Google Shape;359;p58"/>
          <p:cNvPicPr preferRelativeResize="0"/>
          <p:nvPr/>
        </p:nvPicPr>
        <p:blipFill>
          <a:blip r:embed="rId3">
            <a:alphaModFix/>
          </a:blip>
          <a:stretch>
            <a:fillRect/>
          </a:stretch>
        </p:blipFill>
        <p:spPr>
          <a:xfrm>
            <a:off x="1198388" y="2006250"/>
            <a:ext cx="6747213"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Uniform Interface</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yang membedakan RESTful API dengan teknologi RPC lain adalah, penggunaan antarmuka komunikasi yang seragam untuk semua pihak (client &amp; server teknologi apapun)</a:t>
            </a:r>
            <a:endParaRPr/>
          </a:p>
          <a:p>
            <a:pPr indent="-311150" lvl="0" marL="457200" rtl="0" algn="l">
              <a:spcBef>
                <a:spcPts val="0"/>
              </a:spcBef>
              <a:spcAft>
                <a:spcPts val="0"/>
              </a:spcAft>
              <a:buSzPts val="1300"/>
              <a:buChar char="●"/>
            </a:pPr>
            <a:r>
              <a:rPr lang="id"/>
              <a:t>Hal ini dikarenakan salah satunya karena RESTful API menggunakan teknologi HTTP yang sudah standard sehingga seragam di semua teknologi atau bahasa pemrograman</a:t>
            </a:r>
            <a:endParaRPr/>
          </a:p>
          <a:p>
            <a:pPr indent="-311150" lvl="0" marL="457200" rtl="0" algn="l">
              <a:spcBef>
                <a:spcPts val="0"/>
              </a:spcBef>
              <a:spcAft>
                <a:spcPts val="0"/>
              </a:spcAft>
              <a:buSzPts val="1300"/>
              <a:buChar char="●"/>
            </a:pPr>
            <a:r>
              <a:rPr lang="id"/>
              <a:t>Data yang di </a:t>
            </a:r>
            <a:r>
              <a:rPr lang="id"/>
              <a:t>ekspose</a:t>
            </a:r>
            <a:r>
              <a:rPr lang="id"/>
              <a:t> di RESTful API juga haruslah generatel, tidak melihatkan kompleksitas internal dari pemilik data, hal ini membuat perubahan apapun yang terjadi pada internal aplikasi, tidak akan berpengaruh dengan data yang di ekspose di API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Uniform Interface</a:t>
            </a:r>
            <a:endParaRPr/>
          </a:p>
        </p:txBody>
      </p:sp>
      <p:pic>
        <p:nvPicPr>
          <p:cNvPr id="371" name="Google Shape;371;p60"/>
          <p:cNvPicPr preferRelativeResize="0"/>
          <p:nvPr/>
        </p:nvPicPr>
        <p:blipFill>
          <a:blip r:embed="rId3">
            <a:alphaModFix/>
          </a:blip>
          <a:stretch>
            <a:fillRect/>
          </a:stretch>
        </p:blipFill>
        <p:spPr>
          <a:xfrm>
            <a:off x="1062825" y="2006250"/>
            <a:ext cx="7018342" cy="29848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Layered System</a:t>
            </a:r>
            <a:endParaRPr/>
          </a:p>
        </p:txBody>
      </p:sp>
      <p:sp>
        <p:nvSpPr>
          <p:cNvPr id="377" name="Google Shape;377;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improvement pada sistem RESTful API, sistem RESTful API juga dapat menggunakan Layered System</a:t>
            </a:r>
            <a:endParaRPr/>
          </a:p>
          <a:p>
            <a:pPr indent="-311150" lvl="0" marL="457200" rtl="0" algn="l">
              <a:spcBef>
                <a:spcPts val="0"/>
              </a:spcBef>
              <a:spcAft>
                <a:spcPts val="0"/>
              </a:spcAft>
              <a:buSzPts val="1300"/>
              <a:buChar char="●"/>
            </a:pPr>
            <a:r>
              <a:rPr lang="id"/>
              <a:t>Layered System menjadikan sistem bisa disusun sesuai dengan data nya, dan agar kompleksitas pada RESTful API tidak harus diketahui oleh Client</a:t>
            </a:r>
            <a:endParaRPr/>
          </a:p>
          <a:p>
            <a:pPr indent="-311150" lvl="0" marL="457200" rtl="0" algn="l">
              <a:spcBef>
                <a:spcPts val="0"/>
              </a:spcBef>
              <a:spcAft>
                <a:spcPts val="0"/>
              </a:spcAft>
              <a:buSzPts val="1300"/>
              <a:buChar char="●"/>
            </a:pPr>
            <a:r>
              <a:rPr lang="id"/>
              <a:t>Layer juga bisa digunakan untuk melakukan enkapsulasi aplikasi lama yang tidak memiliki kemampuan RESTful API, atau menjadi load balancer untuk RESTful API lain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Layered System</a:t>
            </a:r>
            <a:endParaRPr/>
          </a:p>
        </p:txBody>
      </p:sp>
      <p:pic>
        <p:nvPicPr>
          <p:cNvPr id="383" name="Google Shape;383;p62"/>
          <p:cNvPicPr preferRelativeResize="0"/>
          <p:nvPr/>
        </p:nvPicPr>
        <p:blipFill>
          <a:blip r:embed="rId3">
            <a:alphaModFix/>
          </a:blip>
          <a:stretch>
            <a:fillRect/>
          </a:stretch>
        </p:blipFill>
        <p:spPr>
          <a:xfrm>
            <a:off x="1256938" y="2006250"/>
            <a:ext cx="6630124" cy="2984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on Demand</a:t>
            </a:r>
            <a:endParaRPr/>
          </a:p>
        </p:txBody>
      </p:sp>
      <p:sp>
        <p:nvSpPr>
          <p:cNvPr id="389" name="Google Shape;389;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RESTful API juga diperbolehkan mengembalikan script yang bisa dieksekusi oleh client jika diperlukan</a:t>
            </a:r>
            <a:endParaRPr/>
          </a:p>
          <a:p>
            <a:pPr indent="-311150" lvl="0" marL="457200" rtl="0" algn="l">
              <a:spcBef>
                <a:spcPts val="0"/>
              </a:spcBef>
              <a:spcAft>
                <a:spcPts val="0"/>
              </a:spcAft>
              <a:buSzPts val="1300"/>
              <a:buChar char="●"/>
            </a:pPr>
            <a:r>
              <a:rPr lang="id"/>
              <a:t>Hal ini bisa mempermudah dari sisi Client sehingga tidak perlu mengimplementasikan kode terlalu banyak, karena kode bisa dikirim oleh Server</a:t>
            </a:r>
            <a:endParaRPr/>
          </a:p>
          <a:p>
            <a:pPr indent="-311150" lvl="0" marL="457200" rtl="0" algn="l">
              <a:spcBef>
                <a:spcPts val="0"/>
              </a:spcBef>
              <a:spcAft>
                <a:spcPts val="0"/>
              </a:spcAft>
              <a:buSzPts val="1300"/>
              <a:buChar char="●"/>
            </a:pPr>
            <a:r>
              <a:rPr lang="id"/>
              <a:t>Misal Server mengembalikan kode JavaScript yang akan dieksekusi oleh Client Web, atau mengembalikan Layout XML untuk di render oleh aplikasi Android</a:t>
            </a:r>
            <a:endParaRPr/>
          </a:p>
          <a:p>
            <a:pPr indent="-311150" lvl="0" marL="457200" rtl="0" algn="l">
              <a:spcBef>
                <a:spcPts val="0"/>
              </a:spcBef>
              <a:spcAft>
                <a:spcPts val="0"/>
              </a:spcAft>
              <a:buSzPts val="1300"/>
              <a:buChar char="●"/>
            </a:pPr>
            <a:r>
              <a:rPr lang="id"/>
              <a:t>Code on Demand adalah design principal yang tidak wajib diimplementasikan ketika kita membuat RESTful API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a:t>
            </a:r>
            <a:endParaRPr/>
          </a:p>
          <a:p>
            <a:pPr indent="-311150" lvl="0" marL="457200" rtl="0" algn="l">
              <a:spcBef>
                <a:spcPts val="0"/>
              </a:spcBef>
              <a:spcAft>
                <a:spcPts val="0"/>
              </a:spcAft>
              <a:buSzPts val="1300"/>
              <a:buChar char="●"/>
            </a:pPr>
            <a:r>
              <a:rPr lang="id"/>
              <a:t>Mampu Membuat Website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Perhatian</a:t>
            </a:r>
            <a:endParaRPr/>
          </a:p>
        </p:txBody>
      </p:sp>
      <p:sp>
        <p:nvSpPr>
          <p:cNvPr id="395" name="Google Shape;395;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Design principal ini adalah panduan jika kita ingin membuat RESTful API yang baik</a:t>
            </a:r>
            <a:endParaRPr/>
          </a:p>
          <a:p>
            <a:pPr indent="-311150" lvl="0" marL="457200" rtl="0" algn="l">
              <a:spcBef>
                <a:spcPts val="0"/>
              </a:spcBef>
              <a:spcAft>
                <a:spcPts val="0"/>
              </a:spcAft>
              <a:buSzPts val="1300"/>
              <a:buChar char="●"/>
            </a:pPr>
            <a:r>
              <a:rPr lang="id"/>
              <a:t>Namun  pada kenyataanya, kadang kita melakukan hal-hal yang tidak sesuai dengan design principal</a:t>
            </a:r>
            <a:endParaRPr/>
          </a:p>
          <a:p>
            <a:pPr indent="-311150" lvl="0" marL="457200" rtl="0" algn="l">
              <a:spcBef>
                <a:spcPts val="0"/>
              </a:spcBef>
              <a:spcAft>
                <a:spcPts val="0"/>
              </a:spcAft>
              <a:buSzPts val="1300"/>
              <a:buChar char="●"/>
            </a:pPr>
            <a:r>
              <a:rPr lang="id"/>
              <a:t>Walaupun masih tetap kita membuat RESTful API, namun kemungkinan RESTful API kita tidak bisa dibilang “truly RESTful API”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 Naming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 Naming</a:t>
            </a:r>
            <a:endParaRPr/>
          </a:p>
        </p:txBody>
      </p:sp>
      <p:sp>
        <p:nvSpPr>
          <p:cNvPr id="406" name="Google Shape;406;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Banyak orang yang asal dalam pembuatan URL untuk RESTful API</a:t>
            </a:r>
            <a:endParaRPr/>
          </a:p>
          <a:p>
            <a:pPr indent="-311150" lvl="0" marL="457200" rtl="0" algn="l">
              <a:spcBef>
                <a:spcPts val="0"/>
              </a:spcBef>
              <a:spcAft>
                <a:spcPts val="0"/>
              </a:spcAft>
              <a:buSzPts val="1300"/>
              <a:buChar char="●"/>
            </a:pPr>
            <a:r>
              <a:rPr lang="id"/>
              <a:t>Walaupun pembuatan URL RESTful API sendiri tidak ada standar baku nya, namun alangkah baiknya mengikuti best practice yang ada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Resource</a:t>
            </a:r>
            <a:endParaRPr/>
          </a:p>
        </p:txBody>
      </p:sp>
      <p:sp>
        <p:nvSpPr>
          <p:cNvPr id="412" name="Google Shape;412;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Resource dalam RESTful API adalah data yang sifatnya bisa satu atau banyak</a:t>
            </a:r>
            <a:endParaRPr/>
          </a:p>
          <a:p>
            <a:pPr indent="-311150" lvl="0" marL="457200" rtl="0" algn="l">
              <a:spcBef>
                <a:spcPts val="0"/>
              </a:spcBef>
              <a:spcAft>
                <a:spcPts val="0"/>
              </a:spcAft>
              <a:buSzPts val="1300"/>
              <a:buChar char="●"/>
            </a:pPr>
            <a:r>
              <a:rPr lang="id"/>
              <a:t>Misal, “customers” adalah kumpulan dari “customer”, dimana “customer” adalah satu data customer.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Gunakan Kata Benda, Bukan Kata Kerja</a:t>
            </a:r>
            <a:endParaRPr/>
          </a:p>
        </p:txBody>
      </p:sp>
      <p:sp>
        <p:nvSpPr>
          <p:cNvPr id="418" name="Google Shape;418;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Benar :</a:t>
            </a:r>
            <a:endParaRPr/>
          </a:p>
          <a:p>
            <a:pPr indent="-311150" lvl="0" marL="457200" rtl="0" algn="l">
              <a:spcBef>
                <a:spcPts val="1600"/>
              </a:spcBef>
              <a:spcAft>
                <a:spcPts val="0"/>
              </a:spcAft>
              <a:buSzPts val="1300"/>
              <a:buChar char="●"/>
            </a:pPr>
            <a:r>
              <a:rPr lang="id"/>
              <a:t>http://api.example.com/products</a:t>
            </a:r>
            <a:endParaRPr/>
          </a:p>
          <a:p>
            <a:pPr indent="-311150" lvl="0" marL="457200" rtl="0" algn="l">
              <a:spcBef>
                <a:spcPts val="0"/>
              </a:spcBef>
              <a:spcAft>
                <a:spcPts val="0"/>
              </a:spcAft>
              <a:buSzPts val="1300"/>
              <a:buChar char="●"/>
            </a:pPr>
            <a:r>
              <a:rPr lang="id"/>
              <a:t>http://api.example.com/members</a:t>
            </a:r>
            <a:endParaRPr/>
          </a:p>
          <a:p>
            <a:pPr indent="0" lvl="0" marL="0" rtl="0" algn="l">
              <a:spcBef>
                <a:spcPts val="1600"/>
              </a:spcBef>
              <a:spcAft>
                <a:spcPts val="0"/>
              </a:spcAft>
              <a:buNone/>
            </a:pPr>
            <a:r>
              <a:rPr lang="id"/>
              <a:t>Contoh Salah :</a:t>
            </a:r>
            <a:endParaRPr/>
          </a:p>
          <a:p>
            <a:pPr indent="-311150" lvl="0" marL="457200" rtl="0" algn="l">
              <a:spcBef>
                <a:spcPts val="1600"/>
              </a:spcBef>
              <a:spcAft>
                <a:spcPts val="0"/>
              </a:spcAft>
              <a:buSzPts val="1300"/>
              <a:buChar char="●"/>
            </a:pPr>
            <a:r>
              <a:rPr lang="id"/>
              <a:t>http://api.example.com/get-all-products</a:t>
            </a:r>
            <a:endParaRPr/>
          </a:p>
          <a:p>
            <a:pPr indent="-311150" lvl="0" marL="457200" rtl="0" algn="l">
              <a:spcBef>
                <a:spcPts val="0"/>
              </a:spcBef>
              <a:spcAft>
                <a:spcPts val="0"/>
              </a:spcAft>
              <a:buSzPts val="1300"/>
              <a:buChar char="●"/>
            </a:pPr>
            <a:r>
              <a:rPr lang="id"/>
              <a:t>http://api.example.com/select-members-table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Gunakan Hirarki</a:t>
            </a:r>
            <a:endParaRPr/>
          </a:p>
        </p:txBody>
      </p:sp>
      <p:sp>
        <p:nvSpPr>
          <p:cNvPr id="424" name="Google Shape;424;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Benar :</a:t>
            </a:r>
            <a:endParaRPr/>
          </a:p>
          <a:p>
            <a:pPr indent="-311150" lvl="0" marL="457200" rtl="0" algn="l">
              <a:spcBef>
                <a:spcPts val="1600"/>
              </a:spcBef>
              <a:spcAft>
                <a:spcPts val="0"/>
              </a:spcAft>
              <a:buSzPts val="1300"/>
              <a:buChar char="●"/>
            </a:pPr>
            <a:r>
              <a:rPr lang="id"/>
              <a:t>http://api.example.com/products/{productId}/images</a:t>
            </a:r>
            <a:endParaRPr/>
          </a:p>
          <a:p>
            <a:pPr indent="-311150" lvl="0" marL="457200" rtl="0" algn="l">
              <a:spcBef>
                <a:spcPts val="0"/>
              </a:spcBef>
              <a:spcAft>
                <a:spcPts val="0"/>
              </a:spcAft>
              <a:buSzPts val="1300"/>
              <a:buChar char="●"/>
            </a:pPr>
            <a:r>
              <a:rPr lang="id"/>
              <a:t>http://api.example.com/merchants/{merchantId}/addresses </a:t>
            </a:r>
            <a:endParaRPr/>
          </a:p>
          <a:p>
            <a:pPr indent="0" lvl="0" marL="0" rtl="0" algn="l">
              <a:spcBef>
                <a:spcPts val="1600"/>
              </a:spcBef>
              <a:spcAft>
                <a:spcPts val="0"/>
              </a:spcAft>
              <a:buNone/>
            </a:pPr>
            <a:r>
              <a:rPr lang="id"/>
              <a:t>Contoh Salah :</a:t>
            </a:r>
            <a:endParaRPr/>
          </a:p>
          <a:p>
            <a:pPr indent="-311150" lvl="0" marL="457200" rtl="0" algn="l">
              <a:spcBef>
                <a:spcPts val="1600"/>
              </a:spcBef>
              <a:spcAft>
                <a:spcPts val="0"/>
              </a:spcAft>
              <a:buSzPts val="1300"/>
              <a:buChar char="●"/>
            </a:pPr>
            <a:r>
              <a:rPr lang="id"/>
              <a:t>http://api.example.com/product-images/{productId}</a:t>
            </a:r>
            <a:endParaRPr/>
          </a:p>
          <a:p>
            <a:pPr indent="-311150" lvl="0" marL="457200" rtl="0" algn="l">
              <a:spcBef>
                <a:spcPts val="0"/>
              </a:spcBef>
              <a:spcAft>
                <a:spcPts val="0"/>
              </a:spcAft>
              <a:buSzPts val="1300"/>
              <a:buChar char="●"/>
            </a:pPr>
            <a:r>
              <a:rPr lang="id"/>
              <a:t>http://api.example.com/merchant-addresses/{merchantId}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Gunakan Action Pada Resource</a:t>
            </a:r>
            <a:endParaRPr/>
          </a:p>
        </p:txBody>
      </p:sp>
      <p:sp>
        <p:nvSpPr>
          <p:cNvPr id="430" name="Google Shape;430;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Benar :</a:t>
            </a:r>
            <a:endParaRPr/>
          </a:p>
          <a:p>
            <a:pPr indent="-311150" lvl="0" marL="457200" rtl="0" algn="l">
              <a:spcBef>
                <a:spcPts val="1600"/>
              </a:spcBef>
              <a:spcAft>
                <a:spcPts val="0"/>
              </a:spcAft>
              <a:buSzPts val="1300"/>
              <a:buChar char="●"/>
            </a:pPr>
            <a:r>
              <a:rPr lang="id"/>
              <a:t>http://api.example.com/users/login</a:t>
            </a:r>
            <a:endParaRPr/>
          </a:p>
          <a:p>
            <a:pPr indent="-311150" lvl="0" marL="457200" rtl="0" algn="l">
              <a:spcBef>
                <a:spcPts val="0"/>
              </a:spcBef>
              <a:spcAft>
                <a:spcPts val="0"/>
              </a:spcAft>
              <a:buSzPts val="1300"/>
              <a:buChar char="●"/>
            </a:pPr>
            <a:r>
              <a:rPr lang="id"/>
              <a:t>http://api.example.com/users/forget-password </a:t>
            </a:r>
            <a:endParaRPr/>
          </a:p>
          <a:p>
            <a:pPr indent="0" lvl="0" marL="0" rtl="0" algn="l">
              <a:spcBef>
                <a:spcPts val="1600"/>
              </a:spcBef>
              <a:spcAft>
                <a:spcPts val="0"/>
              </a:spcAft>
              <a:buNone/>
            </a:pPr>
            <a:r>
              <a:rPr lang="id"/>
              <a:t>Contoh Salah :</a:t>
            </a:r>
            <a:endParaRPr/>
          </a:p>
          <a:p>
            <a:pPr indent="-311150" lvl="0" marL="457200" rtl="0" algn="l">
              <a:spcBef>
                <a:spcPts val="1600"/>
              </a:spcBef>
              <a:spcAft>
                <a:spcPts val="0"/>
              </a:spcAft>
              <a:buSzPts val="1300"/>
              <a:buChar char="●"/>
            </a:pPr>
            <a:r>
              <a:rPr lang="id"/>
              <a:t>http://api.example.com/login-user</a:t>
            </a:r>
            <a:endParaRPr/>
          </a:p>
          <a:p>
            <a:pPr indent="-311150" lvl="0" marL="457200" rtl="0" algn="l">
              <a:spcBef>
                <a:spcPts val="0"/>
              </a:spcBef>
              <a:spcAft>
                <a:spcPts val="0"/>
              </a:spcAft>
              <a:buSzPts val="1300"/>
              <a:buChar char="●"/>
            </a:pPr>
            <a:r>
              <a:rPr lang="id"/>
              <a:t>http://api.example.com/forget-password-user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Gunakan - dan lowercase</a:t>
            </a:r>
            <a:endParaRPr/>
          </a:p>
        </p:txBody>
      </p:sp>
      <p:sp>
        <p:nvSpPr>
          <p:cNvPr id="436" name="Google Shape;436;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Benar :</a:t>
            </a:r>
            <a:endParaRPr/>
          </a:p>
          <a:p>
            <a:pPr indent="-311150" lvl="0" marL="457200" rtl="0" algn="l">
              <a:spcBef>
                <a:spcPts val="1600"/>
              </a:spcBef>
              <a:spcAft>
                <a:spcPts val="0"/>
              </a:spcAft>
              <a:buSzPts val="1300"/>
              <a:buChar char="●"/>
            </a:pPr>
            <a:r>
              <a:rPr lang="id"/>
              <a:t>http://api.example.com/products/{productId}/warehouse-locations </a:t>
            </a:r>
            <a:endParaRPr/>
          </a:p>
          <a:p>
            <a:pPr indent="0" lvl="0" marL="0" rtl="0" algn="l">
              <a:spcBef>
                <a:spcPts val="1600"/>
              </a:spcBef>
              <a:spcAft>
                <a:spcPts val="0"/>
              </a:spcAft>
              <a:buNone/>
            </a:pPr>
            <a:r>
              <a:rPr lang="id"/>
              <a:t>Contoh Salah :</a:t>
            </a:r>
            <a:endParaRPr/>
          </a:p>
          <a:p>
            <a:pPr indent="-311150" lvl="0" marL="457200" rtl="0" algn="l">
              <a:spcBef>
                <a:spcPts val="1600"/>
              </a:spcBef>
              <a:spcAft>
                <a:spcPts val="0"/>
              </a:spcAft>
              <a:buSzPts val="1300"/>
              <a:buChar char="●"/>
            </a:pPr>
            <a:r>
              <a:rPr lang="id"/>
              <a:t>http://api.example.com/products/{productId}/warehouse_locations</a:t>
            </a:r>
            <a:endParaRPr/>
          </a:p>
          <a:p>
            <a:pPr indent="-311150" lvl="0" marL="457200" rtl="0" algn="l">
              <a:spcBef>
                <a:spcPts val="0"/>
              </a:spcBef>
              <a:spcAft>
                <a:spcPts val="0"/>
              </a:spcAft>
              <a:buSzPts val="1300"/>
              <a:buChar char="●"/>
            </a:pPr>
            <a:r>
              <a:rPr lang="id"/>
              <a:t>http://api.example.com/products/{productId}/warehouseLocations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Gunakan CRUD pada HTTP Method</a:t>
            </a:r>
            <a:endParaRPr/>
          </a:p>
        </p:txBody>
      </p:sp>
      <p:sp>
        <p:nvSpPr>
          <p:cNvPr id="442" name="Google Shape;442;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Benar :</a:t>
            </a:r>
            <a:endParaRPr/>
          </a:p>
          <a:p>
            <a:pPr indent="-311150" lvl="0" marL="457200" rtl="0" algn="l">
              <a:spcBef>
                <a:spcPts val="1600"/>
              </a:spcBef>
              <a:spcAft>
                <a:spcPts val="0"/>
              </a:spcAft>
              <a:buSzPts val="1300"/>
              <a:buChar char="●"/>
            </a:pPr>
            <a:r>
              <a:rPr lang="id"/>
              <a:t>GET http://api.example.com/products/{productId}</a:t>
            </a:r>
            <a:endParaRPr/>
          </a:p>
          <a:p>
            <a:pPr indent="-311150" lvl="0" marL="457200" rtl="0" algn="l">
              <a:spcBef>
                <a:spcPts val="0"/>
              </a:spcBef>
              <a:spcAft>
                <a:spcPts val="0"/>
              </a:spcAft>
              <a:buSzPts val="1300"/>
              <a:buChar char="●"/>
            </a:pPr>
            <a:r>
              <a:rPr lang="id"/>
              <a:t>POST http://api.example.com/products </a:t>
            </a:r>
            <a:endParaRPr/>
          </a:p>
          <a:p>
            <a:pPr indent="0" lvl="0" marL="0" rtl="0" algn="l">
              <a:spcBef>
                <a:spcPts val="1600"/>
              </a:spcBef>
              <a:spcAft>
                <a:spcPts val="0"/>
              </a:spcAft>
              <a:buNone/>
            </a:pPr>
            <a:r>
              <a:rPr lang="id"/>
              <a:t>Contoh Salah :</a:t>
            </a:r>
            <a:endParaRPr/>
          </a:p>
          <a:p>
            <a:pPr indent="-311150" lvl="0" marL="457200" rtl="0" algn="l">
              <a:spcBef>
                <a:spcPts val="1600"/>
              </a:spcBef>
              <a:spcAft>
                <a:spcPts val="0"/>
              </a:spcAft>
              <a:buSzPts val="1300"/>
              <a:buChar char="●"/>
            </a:pPr>
            <a:r>
              <a:rPr lang="id"/>
              <a:t>GET http://api.example.com/get-products-by-id/{productId}</a:t>
            </a:r>
            <a:endParaRPr/>
          </a:p>
          <a:p>
            <a:pPr indent="-311150" lvl="0" marL="457200" rtl="0" algn="l">
              <a:spcBef>
                <a:spcPts val="0"/>
              </a:spcBef>
              <a:spcAft>
                <a:spcPts val="0"/>
              </a:spcAft>
              <a:buSzPts val="1300"/>
              <a:buChar char="●"/>
            </a:pPr>
            <a:r>
              <a:rPr lang="id"/>
              <a:t>POST http://api.example.com/create-product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Gunakan Query untuk Filter</a:t>
            </a:r>
            <a:endParaRPr/>
          </a:p>
        </p:txBody>
      </p:sp>
      <p:sp>
        <p:nvSpPr>
          <p:cNvPr id="448" name="Google Shape;44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Benar :</a:t>
            </a:r>
            <a:endParaRPr/>
          </a:p>
          <a:p>
            <a:pPr indent="-311150" lvl="0" marL="457200" rtl="0" algn="l">
              <a:spcBef>
                <a:spcPts val="1600"/>
              </a:spcBef>
              <a:spcAft>
                <a:spcPts val="0"/>
              </a:spcAft>
              <a:buSzPts val="1300"/>
              <a:buChar char="●"/>
            </a:pPr>
            <a:r>
              <a:rPr lang="id"/>
              <a:t>http://api.example.com/products?name=Indomie</a:t>
            </a:r>
            <a:endParaRPr/>
          </a:p>
          <a:p>
            <a:pPr indent="-311150" lvl="0" marL="457200" rtl="0" algn="l">
              <a:spcBef>
                <a:spcPts val="0"/>
              </a:spcBef>
              <a:spcAft>
                <a:spcPts val="0"/>
              </a:spcAft>
              <a:buSzPts val="1300"/>
              <a:buChar char="●"/>
            </a:pPr>
            <a:r>
              <a:rPr lang="id"/>
              <a:t>http://api.example.com/products?name=Indomie&amp;page=10</a:t>
            </a:r>
            <a:endParaRPr/>
          </a:p>
          <a:p>
            <a:pPr indent="0" lvl="0" marL="0" rtl="0" algn="l">
              <a:spcBef>
                <a:spcPts val="1600"/>
              </a:spcBef>
              <a:spcAft>
                <a:spcPts val="0"/>
              </a:spcAft>
              <a:buNone/>
            </a:pPr>
            <a:r>
              <a:rPr lang="id"/>
              <a:t>Contoh Salah :</a:t>
            </a:r>
            <a:endParaRPr/>
          </a:p>
          <a:p>
            <a:pPr indent="-311150" lvl="0" marL="457200" rtl="0" algn="l">
              <a:spcBef>
                <a:spcPts val="1600"/>
              </a:spcBef>
              <a:spcAft>
                <a:spcPts val="0"/>
              </a:spcAft>
              <a:buSzPts val="1300"/>
              <a:buChar char="●"/>
            </a:pPr>
            <a:r>
              <a:rPr lang="id"/>
              <a:t>http://api.example.com/products/filter-by-name/{name}</a:t>
            </a:r>
            <a:endParaRPr/>
          </a:p>
          <a:p>
            <a:pPr indent="-311150" lvl="0" marL="457200" rtl="0" algn="l">
              <a:spcBef>
                <a:spcPts val="0"/>
              </a:spcBef>
              <a:spcAft>
                <a:spcPts val="0"/>
              </a:spcAft>
              <a:buSzPts val="1300"/>
              <a:buChar char="●"/>
            </a:pPr>
            <a:r>
              <a:rPr lang="id"/>
              <a:t>http://api.example.com/products/page/1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Integrasi Aplikasi</a:t>
            </a:r>
            <a:endParaRPr/>
          </a:p>
          <a:p>
            <a:pPr indent="-311150" lvl="0" marL="457200" rtl="0" algn="l">
              <a:spcBef>
                <a:spcPts val="0"/>
              </a:spcBef>
              <a:spcAft>
                <a:spcPts val="0"/>
              </a:spcAft>
              <a:buSzPts val="1300"/>
              <a:buChar char="●"/>
            </a:pPr>
            <a:r>
              <a:rPr lang="id"/>
              <a:t>Pengenalan RESTful API</a:t>
            </a:r>
            <a:endParaRPr/>
          </a:p>
          <a:p>
            <a:pPr indent="-311150" lvl="0" marL="457200" rtl="0" algn="l">
              <a:spcBef>
                <a:spcPts val="0"/>
              </a:spcBef>
              <a:spcAft>
                <a:spcPts val="0"/>
              </a:spcAft>
              <a:buSzPts val="1300"/>
              <a:buChar char="●"/>
            </a:pPr>
            <a:r>
              <a:rPr lang="id"/>
              <a:t>Resource Naming</a:t>
            </a:r>
            <a:endParaRPr/>
          </a:p>
          <a:p>
            <a:pPr indent="-311150" lvl="0" marL="457200" rtl="0" algn="l">
              <a:spcBef>
                <a:spcPts val="0"/>
              </a:spcBef>
              <a:spcAft>
                <a:spcPts val="0"/>
              </a:spcAft>
              <a:buSzPts val="1300"/>
              <a:buChar char="●"/>
            </a:pPr>
            <a:r>
              <a:rPr lang="id"/>
              <a:t>Versioning</a:t>
            </a:r>
            <a:endParaRPr/>
          </a:p>
          <a:p>
            <a:pPr indent="-311150" lvl="0" marL="457200" rtl="0" algn="l">
              <a:spcBef>
                <a:spcPts val="0"/>
              </a:spcBef>
              <a:spcAft>
                <a:spcPts val="0"/>
              </a:spcAft>
              <a:buSzPts val="1300"/>
              <a:buChar char="●"/>
            </a:pPr>
            <a:r>
              <a:rPr lang="id"/>
              <a:t>API Documentation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Content Negotiation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Content Negotiation</a:t>
            </a:r>
            <a:endParaRPr/>
          </a:p>
        </p:txBody>
      </p:sp>
      <p:sp>
        <p:nvSpPr>
          <p:cNvPr id="459" name="Google Shape;459;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menggunakan HTTP, maka biasanya content (Body) yang akan kita gunakan akan menggunakan HTML</a:t>
            </a:r>
            <a:endParaRPr/>
          </a:p>
          <a:p>
            <a:pPr indent="-311150" lvl="0" marL="457200" rtl="0" algn="l">
              <a:spcBef>
                <a:spcPts val="0"/>
              </a:spcBef>
              <a:spcAft>
                <a:spcPts val="0"/>
              </a:spcAft>
              <a:buSzPts val="1300"/>
              <a:buChar char="●"/>
            </a:pPr>
            <a:r>
              <a:rPr lang="id"/>
              <a:t>Pada RESTful API pun, untuk berkomunikasi antara Client dan Server, biasanya menggunakan Body</a:t>
            </a:r>
            <a:endParaRPr/>
          </a:p>
          <a:p>
            <a:pPr indent="-311150" lvl="0" marL="457200" rtl="0" algn="l">
              <a:spcBef>
                <a:spcPts val="0"/>
              </a:spcBef>
              <a:spcAft>
                <a:spcPts val="0"/>
              </a:spcAft>
              <a:buSzPts val="1300"/>
              <a:buChar char="●"/>
            </a:pPr>
            <a:r>
              <a:rPr lang="id"/>
              <a:t>Ada banyak sekali Body Content yang biasa digunakan di REStful API, seperti JSON (JavaScript Object Notation), XML, dan lain-lain</a:t>
            </a:r>
            <a:endParaRPr/>
          </a:p>
          <a:p>
            <a:pPr indent="-311150" lvl="0" marL="457200" rtl="0" algn="l">
              <a:spcBef>
                <a:spcPts val="0"/>
              </a:spcBef>
              <a:spcAft>
                <a:spcPts val="0"/>
              </a:spcAft>
              <a:buSzPts val="1300"/>
              <a:buChar char="●"/>
            </a:pPr>
            <a:r>
              <a:rPr lang="id"/>
              <a:t>Namun yang paling populer dan banyak digunakan saat ini adalah JSON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Headers</a:t>
            </a:r>
            <a:endParaRPr/>
          </a:p>
        </p:txBody>
      </p:sp>
      <p:sp>
        <p:nvSpPr>
          <p:cNvPr id="465" name="Google Shape;465;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HTTP, untuk melakukan content negotiation, pada RESTful API akan menggunakan standard HTTP Header : Accept dan Content-Type</a:t>
            </a:r>
            <a:endParaRPr/>
          </a:p>
          <a:p>
            <a:pPr indent="-311150" lvl="0" marL="457200" rtl="0" algn="l">
              <a:spcBef>
                <a:spcPts val="0"/>
              </a:spcBef>
              <a:spcAft>
                <a:spcPts val="0"/>
              </a:spcAft>
              <a:buSzPts val="1300"/>
              <a:buChar char="●"/>
            </a:pPr>
            <a:r>
              <a:rPr lang="id"/>
              <a:t>Accept digunakan untuk memberi tahu Server, tentang tipe data yang diterima oleh Client</a:t>
            </a:r>
            <a:endParaRPr/>
          </a:p>
          <a:p>
            <a:pPr indent="-311150" lvl="0" marL="457200" rtl="0" algn="l">
              <a:spcBef>
                <a:spcPts val="0"/>
              </a:spcBef>
              <a:spcAft>
                <a:spcPts val="0"/>
              </a:spcAft>
              <a:buSzPts val="1300"/>
              <a:buChar char="●"/>
            </a:pPr>
            <a:r>
              <a:rPr lang="id"/>
              <a:t>dan Content-Type digunakan  untuk memberi tahu Server, tipe data apa yang dikirim oleh Client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JSON</a:t>
            </a:r>
            <a:endParaRPr/>
          </a:p>
        </p:txBody>
      </p:sp>
      <p:sp>
        <p:nvSpPr>
          <p:cNvPr id="471" name="Google Shape;471;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JSON singkatan dari JavaScript Object Notation</a:t>
            </a:r>
            <a:endParaRPr/>
          </a:p>
          <a:p>
            <a:pPr indent="-311150" lvl="0" marL="457200" rtl="0" algn="l">
              <a:spcBef>
                <a:spcPts val="0"/>
              </a:spcBef>
              <a:spcAft>
                <a:spcPts val="0"/>
              </a:spcAft>
              <a:buSzPts val="1300"/>
              <a:buChar char="●"/>
            </a:pPr>
            <a:r>
              <a:rPr lang="id"/>
              <a:t>JSON adalah tipe data object pada JavaScript</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https://www.json.org/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JSON</a:t>
            </a:r>
            <a:endParaRPr/>
          </a:p>
        </p:txBody>
      </p:sp>
      <p:pic>
        <p:nvPicPr>
          <p:cNvPr id="477" name="Google Shape;477;p7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Menggunakan JSON</a:t>
            </a:r>
            <a:endParaRPr/>
          </a:p>
        </p:txBody>
      </p:sp>
      <p:sp>
        <p:nvSpPr>
          <p:cNvPr id="483" name="Google Shape;483;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JSON sangat populer digunakan dalam pembuatan RESTful API saat ini</a:t>
            </a:r>
            <a:endParaRPr/>
          </a:p>
          <a:p>
            <a:pPr indent="-311150" lvl="0" marL="457200" rtl="0" algn="l">
              <a:spcBef>
                <a:spcPts val="0"/>
              </a:spcBef>
              <a:spcAft>
                <a:spcPts val="0"/>
              </a:spcAft>
              <a:buSzPts val="1300"/>
              <a:buChar char="●"/>
            </a:pPr>
            <a:r>
              <a:rPr lang="id"/>
              <a:t>Data JSON sangat mudah dibuat dan juga dimengerti oleh manusia</a:t>
            </a:r>
            <a:endParaRPr/>
          </a:p>
          <a:p>
            <a:pPr indent="-311150" lvl="0" marL="457200" rtl="0" algn="l">
              <a:spcBef>
                <a:spcPts val="0"/>
              </a:spcBef>
              <a:spcAft>
                <a:spcPts val="0"/>
              </a:spcAft>
              <a:buSzPts val="1300"/>
              <a:buChar char="●"/>
            </a:pPr>
            <a:r>
              <a:rPr lang="id"/>
              <a:t>JSON tidak hanya mudah dibuat dalam JavaScript, namun hampir di semua bahasa pemrograman</a:t>
            </a:r>
            <a:endParaRPr/>
          </a:p>
          <a:p>
            <a:pPr indent="-311150" lvl="0" marL="457200" rtl="0" algn="l">
              <a:spcBef>
                <a:spcPts val="0"/>
              </a:spcBef>
              <a:spcAft>
                <a:spcPts val="0"/>
              </a:spcAft>
              <a:buSzPts val="1300"/>
              <a:buChar char="●"/>
            </a:pPr>
            <a:r>
              <a:rPr lang="id"/>
              <a:t>Data dalam bentuk JSON sangat ringan, sehingga cocok untuk digunakan sebagai data komunikasi antara Client dan Server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Konsisten Menggunakan JSON</a:t>
            </a:r>
            <a:endParaRPr/>
          </a:p>
        </p:txBody>
      </p:sp>
      <p:sp>
        <p:nvSpPr>
          <p:cNvPr id="489" name="Google Shape;489;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seperti SOAP yang format request dan response nya sudah ditentukan, menggunakan RESTful API tidak ada standar baku dalam membuat request dan response</a:t>
            </a:r>
            <a:endParaRPr/>
          </a:p>
          <a:p>
            <a:pPr indent="-311150" lvl="0" marL="457200" rtl="0" algn="l">
              <a:spcBef>
                <a:spcPts val="0"/>
              </a:spcBef>
              <a:spcAft>
                <a:spcPts val="0"/>
              </a:spcAft>
              <a:buSzPts val="1300"/>
              <a:buChar char="●"/>
            </a:pPr>
            <a:r>
              <a:rPr lang="id"/>
              <a:t>Menggunakan JSON jika tidak dibuat dengan baik bisa terlalu liar, karena memang bisa dibuat sesuka kita</a:t>
            </a:r>
            <a:endParaRPr/>
          </a:p>
          <a:p>
            <a:pPr indent="-311150" lvl="0" marL="457200" rtl="0" algn="l">
              <a:spcBef>
                <a:spcPts val="0"/>
              </a:spcBef>
              <a:spcAft>
                <a:spcPts val="0"/>
              </a:spcAft>
              <a:buSzPts val="1300"/>
              <a:buChar char="●"/>
            </a:pPr>
            <a:r>
              <a:rPr lang="id"/>
              <a:t>Disarankan untuk membuat standard request dan response agar tidak membingungkan ketika menggunakan RESTful API yang kita buat</a:t>
            </a:r>
            <a:endParaRPr/>
          </a:p>
          <a:p>
            <a:pPr indent="-311150" lvl="0" marL="457200" rtl="0" algn="l">
              <a:spcBef>
                <a:spcPts val="0"/>
              </a:spcBef>
              <a:spcAft>
                <a:spcPts val="0"/>
              </a:spcAft>
              <a:buSzPts val="1300"/>
              <a:buChar char="●"/>
            </a:pPr>
            <a:r>
              <a:rPr lang="id"/>
              <a:t>Response JSON yang dinamis akan sangat menyulitkan client terutama yang menggunakan bahasa pemrograman static typed</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Standard JSON (1)</a:t>
            </a:r>
            <a:endParaRPr/>
          </a:p>
        </p:txBody>
      </p:sp>
      <p:pic>
        <p:nvPicPr>
          <p:cNvPr id="495" name="Google Shape;495;p8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Standard JSON (2)</a:t>
            </a:r>
            <a:endParaRPr/>
          </a:p>
        </p:txBody>
      </p:sp>
      <p:pic>
        <p:nvPicPr>
          <p:cNvPr id="501" name="Google Shape;501;p8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Status</a:t>
            </a:r>
            <a:endParaRPr/>
          </a:p>
        </p:txBody>
      </p:sp>
      <p:sp>
        <p:nvSpPr>
          <p:cNvPr id="507" name="Google Shape;50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Selalu gunakan response status code yang sesuai dengan Standarisasi HTTP </a:t>
            </a:r>
            <a:endParaRPr/>
          </a:p>
          <a:p>
            <a:pPr indent="-311150" lvl="0" marL="457200" rtl="0" algn="l">
              <a:spcBef>
                <a:spcPts val="0"/>
              </a:spcBef>
              <a:spcAft>
                <a:spcPts val="0"/>
              </a:spcAft>
              <a:buSzPts val="1300"/>
              <a:buChar char="●"/>
            </a:pPr>
            <a:r>
              <a:rPr lang="id"/>
              <a:t>Misal jika sukses, gunakan Response Status 2xx</a:t>
            </a:r>
            <a:endParaRPr/>
          </a:p>
          <a:p>
            <a:pPr indent="-311150" lvl="0" marL="457200" rtl="0" algn="l">
              <a:spcBef>
                <a:spcPts val="0"/>
              </a:spcBef>
              <a:spcAft>
                <a:spcPts val="0"/>
              </a:spcAft>
              <a:buSzPts val="1300"/>
              <a:buChar char="●"/>
            </a:pPr>
            <a:r>
              <a:rPr lang="id"/>
              <a:t>Jika data yang dikirim oleh client tidak valid, gunakan 4xx</a:t>
            </a:r>
            <a:endParaRPr/>
          </a:p>
          <a:p>
            <a:pPr indent="-311150" lvl="0" marL="457200" rtl="0" algn="l">
              <a:spcBef>
                <a:spcPts val="0"/>
              </a:spcBef>
              <a:spcAft>
                <a:spcPts val="0"/>
              </a:spcAft>
              <a:buSzPts val="1300"/>
              <a:buChar char="●"/>
            </a:pPr>
            <a:r>
              <a:rPr lang="id"/>
              <a:t>Jika terjadi masalah di Server, gunakan 5xx</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Aplikasi</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Caching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Cache?</a:t>
            </a:r>
            <a:endParaRPr/>
          </a:p>
        </p:txBody>
      </p:sp>
      <p:sp>
        <p:nvSpPr>
          <p:cNvPr id="518" name="Google Shape;518;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cache adalah data bersifat sementara yang disimpan pada sistem penyimpanan.</a:t>
            </a:r>
            <a:endParaRPr/>
          </a:p>
          <a:p>
            <a:pPr indent="-311150" lvl="0" marL="457200" rtl="0" algn="l">
              <a:spcBef>
                <a:spcPts val="0"/>
              </a:spcBef>
              <a:spcAft>
                <a:spcPts val="0"/>
              </a:spcAft>
              <a:buSzPts val="1300"/>
              <a:buChar char="●"/>
            </a:pPr>
            <a:r>
              <a:rPr lang="id"/>
              <a:t>Dalam RESTful API, data cache biasanya disimpan di client (misal di web browser, atau di mobile app)</a:t>
            </a:r>
            <a:endParaRPr/>
          </a:p>
          <a:p>
            <a:pPr indent="-311150" lvl="0" marL="457200" rtl="0" algn="l">
              <a:spcBef>
                <a:spcPts val="0"/>
              </a:spcBef>
              <a:spcAft>
                <a:spcPts val="0"/>
              </a:spcAft>
              <a:buSzPts val="1300"/>
              <a:buChar char="●"/>
            </a:pPr>
            <a:r>
              <a:rPr lang="id"/>
              <a:t>Cache biasa digunakan untuk menurunkan jumlah data transfer antara client dan server sehingga proses komunikasi lebih cepat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Tanpa Cache</a:t>
            </a:r>
            <a:endParaRPr/>
          </a:p>
        </p:txBody>
      </p:sp>
      <p:pic>
        <p:nvPicPr>
          <p:cNvPr id="524" name="Google Shape;524;p86"/>
          <p:cNvPicPr preferRelativeResize="0"/>
          <p:nvPr/>
        </p:nvPicPr>
        <p:blipFill>
          <a:blip r:embed="rId3">
            <a:alphaModFix/>
          </a:blip>
          <a:stretch>
            <a:fillRect/>
          </a:stretch>
        </p:blipFill>
        <p:spPr>
          <a:xfrm>
            <a:off x="1404938" y="2006250"/>
            <a:ext cx="6334125" cy="2428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Dengan Cache</a:t>
            </a:r>
            <a:endParaRPr/>
          </a:p>
        </p:txBody>
      </p:sp>
      <p:pic>
        <p:nvPicPr>
          <p:cNvPr id="530" name="Google Shape;530;p87"/>
          <p:cNvPicPr preferRelativeResize="0"/>
          <p:nvPr/>
        </p:nvPicPr>
        <p:blipFill>
          <a:blip r:embed="rId3">
            <a:alphaModFix/>
          </a:blip>
          <a:stretch>
            <a:fillRect/>
          </a:stretch>
        </p:blipFill>
        <p:spPr>
          <a:xfrm>
            <a:off x="2312800" y="2006250"/>
            <a:ext cx="4518406"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Header Response ETag</a:t>
            </a:r>
            <a:endParaRPr/>
          </a:p>
        </p:txBody>
      </p:sp>
      <p:sp>
        <p:nvSpPr>
          <p:cNvPr id="536" name="Google Shape;536;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 Header ETag digunakan untuk menambah informasi terhadap resource yang dikembalikan di server</a:t>
            </a:r>
            <a:endParaRPr/>
          </a:p>
          <a:p>
            <a:pPr indent="-311150" lvl="0" marL="457200" rtl="0" algn="l">
              <a:spcBef>
                <a:spcPts val="0"/>
              </a:spcBef>
              <a:spcAft>
                <a:spcPts val="0"/>
              </a:spcAft>
              <a:buSzPts val="1300"/>
              <a:buChar char="●"/>
            </a:pPr>
            <a:r>
              <a:rPr lang="id"/>
              <a:t>ETag berisikan versi dari resource yang diminta, misal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id"/>
              <a:t>ETag: "33a64df551425fcc55e4d42a148795d9f25f89d4"</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Header Request If-Not-Match</a:t>
            </a:r>
            <a:endParaRPr/>
          </a:p>
        </p:txBody>
      </p:sp>
      <p:sp>
        <p:nvSpPr>
          <p:cNvPr id="542" name="Google Shape;542;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client menyimpan data cache, setiap client mengirim request ke server, client akan menambahkan HTTP Header If-Not-Match</a:t>
            </a:r>
            <a:endParaRPr/>
          </a:p>
          <a:p>
            <a:pPr indent="-311150" lvl="0" marL="457200" rtl="0" algn="l">
              <a:spcBef>
                <a:spcPts val="0"/>
              </a:spcBef>
              <a:spcAft>
                <a:spcPts val="0"/>
              </a:spcAft>
              <a:buSzPts val="1300"/>
              <a:buChar char="●"/>
            </a:pPr>
            <a:r>
              <a:rPr lang="id"/>
              <a:t>HTTP Header If-Not-Match berisikan data ETag yang sebelumnya didapat</a:t>
            </a:r>
            <a:endParaRPr/>
          </a:p>
          <a:p>
            <a:pPr indent="-311150" lvl="0" marL="457200" rtl="0" algn="l">
              <a:spcBef>
                <a:spcPts val="0"/>
              </a:spcBef>
              <a:spcAft>
                <a:spcPts val="0"/>
              </a:spcAft>
              <a:buSzPts val="1300"/>
              <a:buChar char="●"/>
            </a:pPr>
            <a:r>
              <a:rPr lang="id"/>
              <a:t>Jika data tidak berubah, maka server akan mengembalikan HTTP Response Code 304 : Not Modified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id"/>
              <a:t>If-None-Match: "33a64df551425fcc55e4d42a148795d9f25f89d4"</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Dengan Cache</a:t>
            </a:r>
            <a:endParaRPr/>
          </a:p>
        </p:txBody>
      </p:sp>
      <p:pic>
        <p:nvPicPr>
          <p:cNvPr id="548" name="Google Shape;548;p90"/>
          <p:cNvPicPr preferRelativeResize="0"/>
          <p:nvPr/>
        </p:nvPicPr>
        <p:blipFill>
          <a:blip r:embed="rId3">
            <a:alphaModFix/>
          </a:blip>
          <a:stretch>
            <a:fillRect/>
          </a:stretch>
        </p:blipFill>
        <p:spPr>
          <a:xfrm>
            <a:off x="1278675" y="2006250"/>
            <a:ext cx="6586648" cy="29848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Idempotence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Idempotent RESTful API</a:t>
            </a:r>
            <a:endParaRPr/>
          </a:p>
        </p:txBody>
      </p:sp>
      <p:sp>
        <p:nvSpPr>
          <p:cNvPr id="559" name="Google Shape;559;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RESTful API, ketika membuat multiple request yang identik, harus memiliki efek yang sama seperti membuat satu request. Dalam hal ini, maka RESTful API kita bisa dibilang idempotent.</a:t>
            </a:r>
            <a:endParaRPr/>
          </a:p>
          <a:p>
            <a:pPr indent="-311150" lvl="0" marL="457200" rtl="0" algn="l">
              <a:spcBef>
                <a:spcPts val="0"/>
              </a:spcBef>
              <a:spcAft>
                <a:spcPts val="0"/>
              </a:spcAft>
              <a:buSzPts val="1300"/>
              <a:buChar char="●"/>
            </a:pPr>
            <a:r>
              <a:rPr lang="id"/>
              <a:t>Idempotent itu sangat penting, karena saat membuat RESTful API, kita akan melakukan komunikasi antara client dan server via network, sehingga error bisa terjadi.</a:t>
            </a:r>
            <a:endParaRPr/>
          </a:p>
          <a:p>
            <a:pPr indent="-311150" lvl="0" marL="457200" rtl="0" algn="l">
              <a:spcBef>
                <a:spcPts val="0"/>
              </a:spcBef>
              <a:spcAft>
                <a:spcPts val="0"/>
              </a:spcAft>
              <a:buSzPts val="1300"/>
              <a:buChar char="●"/>
            </a:pPr>
            <a:r>
              <a:rPr lang="id"/>
              <a:t>Belum lagi, banyak framework atau library client yang bisa secara otomatis melakukan request ulang ketika terjadi error pada network</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Idempotent di RESTful API</a:t>
            </a:r>
            <a:endParaRPr/>
          </a:p>
        </p:txBody>
      </p:sp>
      <p:sp>
        <p:nvSpPr>
          <p:cNvPr id="565" name="Google Shape;565;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implementasi RESTful API sesuai kaidah HTTP Method yang standar, secara otomatis sebenarnya kita sudah melakukan proses idempotent.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Aplikasi</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sering sekali kita akan melakukan integrasi dengan aplikasi lain</a:t>
            </a:r>
            <a:endParaRPr/>
          </a:p>
          <a:p>
            <a:pPr indent="-311150" lvl="0" marL="457200" rtl="0" algn="l">
              <a:spcBef>
                <a:spcPts val="0"/>
              </a:spcBef>
              <a:spcAft>
                <a:spcPts val="0"/>
              </a:spcAft>
              <a:buSzPts val="1300"/>
              <a:buChar char="●"/>
            </a:pPr>
            <a:r>
              <a:rPr lang="id"/>
              <a:t>Baik itu aplikasi yang kita buat sendiri, ataupun aplikasi yang dibuat oleh pihak lain, misal :</a:t>
            </a:r>
            <a:endParaRPr/>
          </a:p>
          <a:p>
            <a:pPr indent="-311150" lvl="0" marL="457200" rtl="0" algn="l">
              <a:spcBef>
                <a:spcPts val="0"/>
              </a:spcBef>
              <a:spcAft>
                <a:spcPts val="0"/>
              </a:spcAft>
              <a:buSzPts val="1300"/>
              <a:buChar char="●"/>
            </a:pPr>
            <a:r>
              <a:rPr lang="id"/>
              <a:t>Saat kita membuat toko online, sistem akan terintegrasi dengan sistem logistic untuk mengelola pengiriman barangnya</a:t>
            </a:r>
            <a:endParaRPr/>
          </a:p>
          <a:p>
            <a:pPr indent="-311150" lvl="0" marL="457200" rtl="0" algn="l">
              <a:spcBef>
                <a:spcPts val="0"/>
              </a:spcBef>
              <a:spcAft>
                <a:spcPts val="0"/>
              </a:spcAft>
              <a:buSzPts val="1300"/>
              <a:buChar char="●"/>
            </a:pPr>
            <a:r>
              <a:rPr lang="id"/>
              <a:t>Saat kita membuat aplikasi belajar online, sistem akan terintegrasi dengan payment gateway untuk menyediakan layanan pembayaran kelas online</a:t>
            </a:r>
            <a:endParaRPr/>
          </a:p>
          <a:p>
            <a:pPr indent="-311150" lvl="0" marL="457200" rtl="0" algn="l">
              <a:spcBef>
                <a:spcPts val="0"/>
              </a:spcBef>
              <a:spcAft>
                <a:spcPts val="0"/>
              </a:spcAft>
              <a:buSzPts val="1300"/>
              <a:buChar char="●"/>
            </a:pPr>
            <a:r>
              <a:rPr lang="id"/>
              <a:t>Saat kita membuat aplikasi mobile, aplikasi kita akan terintegrasi dengan sistem kita yang terdapat di server untuk mengirim atau mengambil data</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Idempotent di HTTP Method POST</a:t>
            </a:r>
            <a:endParaRPr/>
          </a:p>
        </p:txBody>
      </p:sp>
      <p:sp>
        <p:nvSpPr>
          <p:cNvPr id="571" name="Google Shape;571;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Umumnya, pada POST, kita tidak perlu membuat API nya menjadi idempotent. Request berkali-kali menggunakan POST dengan data yang sama akan selalu membuat record baru.</a:t>
            </a:r>
            <a:endParaRPr/>
          </a:p>
          <a:p>
            <a:pPr indent="-311150" lvl="0" marL="457200" rtl="0" algn="l">
              <a:spcBef>
                <a:spcPts val="0"/>
              </a:spcBef>
              <a:spcAft>
                <a:spcPts val="0"/>
              </a:spcAft>
              <a:buSzPts val="1300"/>
              <a:buChar char="●"/>
            </a:pPr>
            <a:r>
              <a:rPr lang="id"/>
              <a:t>Namun kadang hal ini berbahaya, misal ketika terjadi kesalahan client mengirim dua data yang sama, maka akan menjadi 2 record di server, padahal awalnya hanya ingin membuat 1 record.</a:t>
            </a:r>
            <a:endParaRPr/>
          </a:p>
          <a:p>
            <a:pPr indent="-311150" lvl="0" marL="457200" rtl="0" algn="l">
              <a:spcBef>
                <a:spcPts val="0"/>
              </a:spcBef>
              <a:spcAft>
                <a:spcPts val="0"/>
              </a:spcAft>
              <a:buSzPts val="1300"/>
              <a:buChar char="●"/>
            </a:pPr>
            <a:r>
              <a:rPr lang="id"/>
              <a:t>Hal ini bisa diselesaikan dengan trik id record baru dikirim dari client, tidak menggunakan auto generate atau auto increment. Dengan demikian, jika server menerima POST untuk membuat record baru, server bisa mengecek apakah data pernah dibuat, jika pernah dibuat, request selanjutnya bisa di hiraukan, atau dijadikan proses update</a:t>
            </a:r>
            <a:endParaRPr/>
          </a:p>
          <a:p>
            <a:pPr indent="-311150" lvl="0" marL="457200" rtl="0" algn="l">
              <a:spcBef>
                <a:spcPts val="0"/>
              </a:spcBef>
              <a:spcAft>
                <a:spcPts val="0"/>
              </a:spcAft>
              <a:buSzPts val="1300"/>
              <a:buChar char="●"/>
            </a:pPr>
            <a:r>
              <a:rPr lang="id"/>
              <a:t>Namun perlu diingat, ini optional, pada POST implementasi idempotent tidak diwajibkan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Idempotent di HTTP Method GET</a:t>
            </a:r>
            <a:endParaRPr/>
          </a:p>
        </p:txBody>
      </p:sp>
      <p:sp>
        <p:nvSpPr>
          <p:cNvPr id="577" name="Google Shape;577;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GET tidak pernah mengubah data di server. Method GET hanya digunakan untuk mengambil data yang ada di server. </a:t>
            </a:r>
            <a:endParaRPr/>
          </a:p>
          <a:p>
            <a:pPr indent="-311150" lvl="0" marL="457200" rtl="0" algn="l">
              <a:spcBef>
                <a:spcPts val="0"/>
              </a:spcBef>
              <a:spcAft>
                <a:spcPts val="0"/>
              </a:spcAft>
              <a:buSzPts val="1300"/>
              <a:buChar char="●"/>
            </a:pPr>
            <a:r>
              <a:rPr lang="id"/>
              <a:t>Jadi mengirim request GET berkali-kali ke server tidak akan mengubah data apapun di server, sehingga GET secara default sudah idempotent.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Idempotent di HTTP Method PUT &amp; PATCH</a:t>
            </a:r>
            <a:endParaRPr/>
          </a:p>
        </p:txBody>
      </p:sp>
      <p:sp>
        <p:nvSpPr>
          <p:cNvPr id="583" name="Google Shape;583;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PUT &amp; PATCH digunakan untuk mengubah data yang sudah ada</a:t>
            </a:r>
            <a:endParaRPr/>
          </a:p>
          <a:p>
            <a:pPr indent="-311150" lvl="0" marL="457200" rtl="0" algn="l">
              <a:spcBef>
                <a:spcPts val="0"/>
              </a:spcBef>
              <a:spcAft>
                <a:spcPts val="0"/>
              </a:spcAft>
              <a:buSzPts val="1300"/>
              <a:buChar char="●"/>
            </a:pPr>
            <a:r>
              <a:rPr lang="id"/>
              <a:t>Jika kita mengirim request PUT &amp; PATCH berkali-kali dengan data yang sama, maka server akan melakukan proses update data berkali-kali dengan data yang sama.</a:t>
            </a:r>
            <a:endParaRPr/>
          </a:p>
          <a:p>
            <a:pPr indent="-311150" lvl="0" marL="457200" rtl="0" algn="l">
              <a:spcBef>
                <a:spcPts val="0"/>
              </a:spcBef>
              <a:spcAft>
                <a:spcPts val="0"/>
              </a:spcAft>
              <a:buSzPts val="1300"/>
              <a:buChar char="●"/>
            </a:pPr>
            <a:r>
              <a:rPr lang="id"/>
              <a:t>Request pertama akan mengubah data di database, request selanjutnya hanya akan mengubah data request pertama, sehingga hasil akhirnya sebenarnya tetap sama</a:t>
            </a:r>
            <a:endParaRPr/>
          </a:p>
          <a:p>
            <a:pPr indent="-311150" lvl="0" marL="457200" rtl="0" algn="l">
              <a:spcBef>
                <a:spcPts val="0"/>
              </a:spcBef>
              <a:spcAft>
                <a:spcPts val="0"/>
              </a:spcAft>
              <a:buSzPts val="1300"/>
              <a:buChar char="●"/>
            </a:pPr>
            <a:r>
              <a:rPr lang="id"/>
              <a:t>Oleh karena itu PUT &amp; PATCH bisa dibilang idempotent, karena hasil akhirnya tetap sama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Idempotent di HTTP Method DELETE</a:t>
            </a:r>
            <a:endParaRPr/>
          </a:p>
        </p:txBody>
      </p:sp>
      <p:sp>
        <p:nvSpPr>
          <p:cNvPr id="589" name="Google Shape;589;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Method DELETE digunakan untuk menghapus data di server.</a:t>
            </a:r>
            <a:endParaRPr/>
          </a:p>
          <a:p>
            <a:pPr indent="-311150" lvl="0" marL="457200" rtl="0" algn="l">
              <a:spcBef>
                <a:spcPts val="0"/>
              </a:spcBef>
              <a:spcAft>
                <a:spcPts val="0"/>
              </a:spcAft>
              <a:buSzPts val="1300"/>
              <a:buChar char="●"/>
            </a:pPr>
            <a:r>
              <a:rPr lang="id"/>
              <a:t>Ketika kita mengirim perintah DELETE berkali-kali di server, response nya mungkin akan berbeda.</a:t>
            </a:r>
            <a:endParaRPr/>
          </a:p>
          <a:p>
            <a:pPr indent="-311150" lvl="0" marL="457200" rtl="0" algn="l">
              <a:spcBef>
                <a:spcPts val="0"/>
              </a:spcBef>
              <a:spcAft>
                <a:spcPts val="0"/>
              </a:spcAft>
              <a:buSzPts val="1300"/>
              <a:buChar char="●"/>
            </a:pPr>
            <a:r>
              <a:rPr lang="id"/>
              <a:t>Response pertama mungkin akan 200 OK atau 204 No Content. Selanjutnya request akan mengembalikan response 404 Not Found, karena datanya sudah terhapus pada request pertama.</a:t>
            </a:r>
            <a:endParaRPr/>
          </a:p>
          <a:p>
            <a:pPr indent="-311150" lvl="0" marL="457200" rtl="0" algn="l">
              <a:spcBef>
                <a:spcPts val="0"/>
              </a:spcBef>
              <a:spcAft>
                <a:spcPts val="0"/>
              </a:spcAft>
              <a:buSzPts val="1300"/>
              <a:buChar char="●"/>
            </a:pPr>
            <a:r>
              <a:rPr lang="id"/>
              <a:t>Walaupun secara response mungkin berbeda, namun sebenarnya DELETE sudah secara default idempotent, karena mengirim request DELETE berkali-kali, hasilnya tetap sama, data yang ada di server terhapus.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Security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Mengamankan RESTful API</a:t>
            </a:r>
            <a:endParaRPr/>
          </a:p>
        </p:txBody>
      </p:sp>
      <p:sp>
        <p:nvSpPr>
          <p:cNvPr id="600" name="Google Shape;600;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kalanya kita butuh mengamankan RESTful API yang kita buat</a:t>
            </a:r>
            <a:endParaRPr/>
          </a:p>
          <a:p>
            <a:pPr indent="-311150" lvl="0" marL="457200" rtl="0" algn="l">
              <a:spcBef>
                <a:spcPts val="0"/>
              </a:spcBef>
              <a:spcAft>
                <a:spcPts val="0"/>
              </a:spcAft>
              <a:buSzPts val="1300"/>
              <a:buChar char="●"/>
            </a:pPr>
            <a:r>
              <a:rPr lang="id"/>
              <a:t>Atau ingin membatasi pihak yang boleh mengakses RESTful API yang kita buat</a:t>
            </a:r>
            <a:endParaRPr/>
          </a:p>
          <a:p>
            <a:pPr indent="-311150" lvl="0" marL="457200" rtl="0" algn="l">
              <a:spcBef>
                <a:spcPts val="0"/>
              </a:spcBef>
              <a:spcAft>
                <a:spcPts val="0"/>
              </a:spcAft>
              <a:buSzPts val="1300"/>
              <a:buChar char="●"/>
            </a:pPr>
            <a:r>
              <a:rPr lang="id"/>
              <a:t>Salah satunya adalah dengan menggunakan Authentication dan Authorization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Authentication dan Authorization</a:t>
            </a:r>
            <a:endParaRPr/>
          </a:p>
        </p:txBody>
      </p:sp>
      <p:sp>
        <p:nvSpPr>
          <p:cNvPr id="606" name="Google Shape;606;p10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Authentication :</a:t>
            </a:r>
            <a:endParaRPr/>
          </a:p>
          <a:p>
            <a:pPr indent="-311150" lvl="0" marL="457200" rtl="0" algn="l">
              <a:spcBef>
                <a:spcPts val="1600"/>
              </a:spcBef>
              <a:spcAft>
                <a:spcPts val="0"/>
              </a:spcAft>
              <a:buSzPts val="1300"/>
              <a:buChar char="●"/>
            </a:pPr>
            <a:r>
              <a:rPr lang="id"/>
              <a:t>Memvalidasi kredensial  untuk memverifikasi pemilik identitas</a:t>
            </a:r>
            <a:endParaRPr/>
          </a:p>
          <a:p>
            <a:pPr indent="-311150" lvl="0" marL="457200" rtl="0" algn="l">
              <a:spcBef>
                <a:spcPts val="0"/>
              </a:spcBef>
              <a:spcAft>
                <a:spcPts val="0"/>
              </a:spcAft>
              <a:buSzPts val="1300"/>
              <a:buChar char="●"/>
            </a:pPr>
            <a:r>
              <a:rPr lang="id"/>
              <a:t>Contoh proses Authentication adalah proses login menggunakan username dan password, dan banyak yang lainnya.</a:t>
            </a:r>
            <a:endParaRPr/>
          </a:p>
        </p:txBody>
      </p:sp>
      <p:sp>
        <p:nvSpPr>
          <p:cNvPr id="607" name="Google Shape;607;p10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Authorization :</a:t>
            </a:r>
            <a:endParaRPr/>
          </a:p>
          <a:p>
            <a:pPr indent="-311150" lvl="0" marL="457200" rtl="0" algn="l">
              <a:spcBef>
                <a:spcPts val="1600"/>
              </a:spcBef>
              <a:spcAft>
                <a:spcPts val="0"/>
              </a:spcAft>
              <a:buSzPts val="1300"/>
              <a:buChar char="●"/>
            </a:pPr>
            <a:r>
              <a:rPr lang="id"/>
              <a:t>Authorization adalah proses yang dilakukan setelah proses Authentication</a:t>
            </a:r>
            <a:endParaRPr/>
          </a:p>
          <a:p>
            <a:pPr indent="-311150" lvl="0" marL="457200" rtl="0" algn="l">
              <a:spcBef>
                <a:spcPts val="0"/>
              </a:spcBef>
              <a:spcAft>
                <a:spcPts val="0"/>
              </a:spcAft>
              <a:buSzPts val="1300"/>
              <a:buChar char="●"/>
            </a:pPr>
            <a:r>
              <a:rPr lang="id"/>
              <a:t>Memvalidasi apakah pemilik identitas memiliki hak akses untuk mengakses resource yang diminta</a:t>
            </a:r>
            <a:endParaRPr/>
          </a:p>
          <a:p>
            <a:pPr indent="-311150" lvl="0" marL="457200" rtl="0" algn="l">
              <a:spcBef>
                <a:spcPts val="0"/>
              </a:spcBef>
              <a:spcAft>
                <a:spcPts val="0"/>
              </a:spcAft>
              <a:buSzPts val="1300"/>
              <a:buChar char="●"/>
            </a:pPr>
            <a:r>
              <a:rPr lang="id"/>
              <a:t>Contoh proses Authorization adalah Access-Control List, dan banyak yang lainnya.</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Authentication &amp; Authorization</a:t>
            </a:r>
            <a:endParaRPr/>
          </a:p>
        </p:txBody>
      </p:sp>
      <p:sp>
        <p:nvSpPr>
          <p:cNvPr id="613" name="Google Shape;613;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Basic Auth</a:t>
            </a:r>
            <a:endParaRPr/>
          </a:p>
          <a:p>
            <a:pPr indent="-311150" lvl="0" marL="457200" rtl="0" algn="l">
              <a:spcBef>
                <a:spcPts val="0"/>
              </a:spcBef>
              <a:spcAft>
                <a:spcPts val="0"/>
              </a:spcAft>
              <a:buSzPts val="1300"/>
              <a:buChar char="●"/>
            </a:pPr>
            <a:r>
              <a:rPr lang="id"/>
              <a:t>API-Key</a:t>
            </a:r>
            <a:endParaRPr/>
          </a:p>
          <a:p>
            <a:pPr indent="-311150" lvl="0" marL="457200" rtl="0" algn="l">
              <a:spcBef>
                <a:spcPts val="0"/>
              </a:spcBef>
              <a:spcAft>
                <a:spcPts val="0"/>
              </a:spcAft>
              <a:buSzPts val="1300"/>
              <a:buChar char="●"/>
            </a:pPr>
            <a:r>
              <a:rPr lang="id"/>
              <a:t>Oauth 2</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Basic Auth</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Authentication sederhana menggunakan username dan password</a:t>
            </a:r>
            <a:endParaRPr/>
          </a:p>
          <a:p>
            <a:pPr indent="-311150" lvl="0" marL="457200" rtl="0" algn="l">
              <a:spcBef>
                <a:spcPts val="0"/>
              </a:spcBef>
              <a:spcAft>
                <a:spcPts val="0"/>
              </a:spcAft>
              <a:buSzPts val="1300"/>
              <a:buChar char="●"/>
            </a:pPr>
            <a:r>
              <a:rPr lang="id"/>
              <a:t>Cukup menggunakan header Authorization</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https://tools.ietf.org/html/rfc7617</a:t>
            </a:r>
            <a:endParaRPr/>
          </a:p>
          <a:p>
            <a:pPr indent="0" lvl="0" marL="0" rtl="0" algn="l">
              <a:spcBef>
                <a:spcPts val="1600"/>
              </a:spcBef>
              <a:spcAft>
                <a:spcPts val="0"/>
              </a:spcAft>
              <a:buNone/>
            </a:pPr>
            <a:r>
              <a:rPr lang="id"/>
              <a:t>Contoh  :</a:t>
            </a:r>
            <a:endParaRPr/>
          </a:p>
          <a:p>
            <a:pPr indent="-311150" lvl="0" marL="457200" rtl="0" algn="l">
              <a:spcBef>
                <a:spcPts val="1600"/>
              </a:spcBef>
              <a:spcAft>
                <a:spcPts val="0"/>
              </a:spcAft>
              <a:buSzPts val="1300"/>
              <a:buChar char="●"/>
            </a:pPr>
            <a:r>
              <a:rPr lang="id"/>
              <a:t>Authorization : Basic base64(username:password)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API-Key</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Authentication sederhana menggunakan API-Key atau Secret Key</a:t>
            </a:r>
            <a:endParaRPr/>
          </a:p>
          <a:p>
            <a:pPr indent="-311150" lvl="0" marL="457200" rtl="0" algn="l">
              <a:spcBef>
                <a:spcPts val="0"/>
              </a:spcBef>
              <a:spcAft>
                <a:spcPts val="0"/>
              </a:spcAft>
              <a:buSzPts val="1300"/>
              <a:buChar char="●"/>
            </a:pPr>
            <a:r>
              <a:rPr lang="id"/>
              <a:t>Cukup menggunakan header sesuai dengan yang diinginkan dan value berisi API-Key atau secret key</a:t>
            </a:r>
            <a:endParaRPr/>
          </a:p>
          <a:p>
            <a:pPr indent="0" lvl="0" marL="0" rtl="0" algn="l">
              <a:spcBef>
                <a:spcPts val="1600"/>
              </a:spcBef>
              <a:spcAft>
                <a:spcPts val="0"/>
              </a:spcAft>
              <a:buNone/>
            </a:pPr>
            <a:r>
              <a:rPr lang="id"/>
              <a:t>Contoh  :</a:t>
            </a:r>
            <a:endParaRPr/>
          </a:p>
          <a:p>
            <a:pPr indent="-311150" lvl="0" marL="457200" rtl="0" algn="l">
              <a:spcBef>
                <a:spcPts val="1600"/>
              </a:spcBef>
              <a:spcAft>
                <a:spcPts val="0"/>
              </a:spcAft>
              <a:buSzPts val="1300"/>
              <a:buChar char="●"/>
            </a:pPr>
            <a:r>
              <a:rPr lang="id"/>
              <a:t>API-Key : random-api-key-urnod2i3unr8qy78n8nrf83ufior2u3fior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a:t>
            </a:r>
            <a:r>
              <a:rPr lang="id"/>
              <a:t> Integrasi Aplikasi</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Secara garis besar, terdapat 4 cara integrasi antar aplikasi, yaitu :</a:t>
            </a:r>
            <a:endParaRPr/>
          </a:p>
          <a:p>
            <a:pPr indent="-311150" lvl="0" marL="457200" rtl="0" algn="l">
              <a:spcBef>
                <a:spcPts val="1600"/>
              </a:spcBef>
              <a:spcAft>
                <a:spcPts val="0"/>
              </a:spcAft>
              <a:buSzPts val="1300"/>
              <a:buChar char="●"/>
            </a:pPr>
            <a:r>
              <a:rPr lang="id"/>
              <a:t>File Sharing</a:t>
            </a:r>
            <a:endParaRPr/>
          </a:p>
          <a:p>
            <a:pPr indent="-311150" lvl="0" marL="457200" rtl="0" algn="l">
              <a:spcBef>
                <a:spcPts val="0"/>
              </a:spcBef>
              <a:spcAft>
                <a:spcPts val="0"/>
              </a:spcAft>
              <a:buSzPts val="1300"/>
              <a:buChar char="●"/>
            </a:pPr>
            <a:r>
              <a:rPr lang="id"/>
              <a:t>Database Sharing</a:t>
            </a:r>
            <a:endParaRPr/>
          </a:p>
          <a:p>
            <a:pPr indent="-311150" lvl="0" marL="457200" rtl="0" algn="l">
              <a:spcBef>
                <a:spcPts val="0"/>
              </a:spcBef>
              <a:spcAft>
                <a:spcPts val="0"/>
              </a:spcAft>
              <a:buSzPts val="1300"/>
              <a:buChar char="●"/>
            </a:pPr>
            <a:r>
              <a:rPr lang="id"/>
              <a:t>Remote </a:t>
            </a:r>
            <a:r>
              <a:rPr lang="id"/>
              <a:t>Procedure</a:t>
            </a:r>
            <a:r>
              <a:rPr lang="id"/>
              <a:t> Invocation</a:t>
            </a:r>
            <a:endParaRPr/>
          </a:p>
          <a:p>
            <a:pPr indent="-311150" lvl="0" marL="457200" rtl="0" algn="l">
              <a:spcBef>
                <a:spcPts val="0"/>
              </a:spcBef>
              <a:spcAft>
                <a:spcPts val="0"/>
              </a:spcAft>
              <a:buSzPts val="1300"/>
              <a:buChar char="●"/>
            </a:pPr>
            <a:r>
              <a:rPr lang="id"/>
              <a:t>Messaging</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OAuth 2</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Mekanisme Authentication dan Authorization yang saat ini sangat populer</a:t>
            </a:r>
            <a:endParaRPr/>
          </a:p>
          <a:p>
            <a:pPr indent="-311150" lvl="0" marL="457200" rtl="0" algn="l">
              <a:spcBef>
                <a:spcPts val="0"/>
              </a:spcBef>
              <a:spcAft>
                <a:spcPts val="0"/>
              </a:spcAft>
              <a:buSzPts val="1300"/>
              <a:buChar char="●"/>
            </a:pPr>
            <a:r>
              <a:rPr lang="id"/>
              <a:t>Banyak digunakan untuk integrasi antara aplikasi Mobile dan Server</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https://tools.ietf.org/html/rfc6749</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4"/>
              </a:rPr>
              <a:t>https://tools.ietf.org/html/rfc6750</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OAuth 2</a:t>
            </a:r>
            <a:endParaRPr/>
          </a:p>
        </p:txBody>
      </p:sp>
      <p:pic>
        <p:nvPicPr>
          <p:cNvPr id="637" name="Google Shape;637;p105"/>
          <p:cNvPicPr preferRelativeResize="0"/>
          <p:nvPr/>
        </p:nvPicPr>
        <p:blipFill>
          <a:blip r:embed="rId3">
            <a:alphaModFix/>
          </a:blip>
          <a:stretch>
            <a:fillRect/>
          </a:stretch>
        </p:blipFill>
        <p:spPr>
          <a:xfrm>
            <a:off x="1816763" y="1853850"/>
            <a:ext cx="5514070" cy="29848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Versioning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Jangan Merusak RESTful API</a:t>
            </a:r>
            <a:endParaRPr/>
          </a:p>
        </p:txBody>
      </p:sp>
      <p:sp>
        <p:nvSpPr>
          <p:cNvPr id="648" name="Google Shape;648;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RESTful API, usahakan tidak pernah merusak kompatibilitas tiap kita melakukan upgrade.</a:t>
            </a:r>
            <a:endParaRPr/>
          </a:p>
          <a:p>
            <a:pPr indent="-311150" lvl="0" marL="457200" rtl="0" algn="l">
              <a:spcBef>
                <a:spcPts val="0"/>
              </a:spcBef>
              <a:spcAft>
                <a:spcPts val="0"/>
              </a:spcAft>
              <a:buSzPts val="1300"/>
              <a:buChar char="●"/>
            </a:pPr>
            <a:r>
              <a:rPr lang="id"/>
              <a:t>Versioning hanya diperlukan ketika kita memang perlu merusak kompatibilitas RESTful API kita</a:t>
            </a:r>
            <a:endParaRPr/>
          </a:p>
          <a:p>
            <a:pPr indent="-311150" lvl="0" marL="457200" rtl="0" algn="l">
              <a:spcBef>
                <a:spcPts val="0"/>
              </a:spcBef>
              <a:spcAft>
                <a:spcPts val="0"/>
              </a:spcAft>
              <a:buSzPts val="1300"/>
              <a:buChar char="●"/>
            </a:pPr>
            <a:r>
              <a:rPr lang="id"/>
              <a:t>Namun saya sarankan sebisa mungkin tidak pernah melakukan ini, karena cost nya sangat mahal di sisi client, client harus merubah aplikasi yang sudah berjalan</a:t>
            </a:r>
            <a:endParaRPr/>
          </a:p>
          <a:p>
            <a:pPr indent="-311150" lvl="0" marL="457200" rtl="0" algn="l">
              <a:spcBef>
                <a:spcPts val="0"/>
              </a:spcBef>
              <a:spcAft>
                <a:spcPts val="0"/>
              </a:spcAft>
              <a:buSzPts val="1300"/>
              <a:buChar char="●"/>
            </a:pPr>
            <a:r>
              <a:rPr lang="id"/>
              <a:t>Namun jika memang harus dilakukan, maka kita wajib melakukan versioning pada RESTful API kita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Versioning</a:t>
            </a:r>
            <a:endParaRPr/>
          </a:p>
        </p:txBody>
      </p:sp>
      <p:sp>
        <p:nvSpPr>
          <p:cNvPr id="654" name="Google Shape;654;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cara melakukan versioning pada RESTful API</a:t>
            </a:r>
            <a:endParaRPr/>
          </a:p>
          <a:p>
            <a:pPr indent="-311150" lvl="0" marL="457200" rtl="0" algn="l">
              <a:spcBef>
                <a:spcPts val="0"/>
              </a:spcBef>
              <a:spcAft>
                <a:spcPts val="0"/>
              </a:spcAft>
              <a:buSzPts val="1300"/>
              <a:buChar char="●"/>
            </a:pPr>
            <a:r>
              <a:rPr lang="id"/>
              <a:t>Versioning adalah memberi tahu bahwa kita memiliki banyak versi terhadap aplikasi RESTful API kita</a:t>
            </a:r>
            <a:endParaRPr/>
          </a:p>
          <a:p>
            <a:pPr indent="-311150" lvl="0" marL="457200" rtl="0" algn="l">
              <a:spcBef>
                <a:spcPts val="0"/>
              </a:spcBef>
              <a:spcAft>
                <a:spcPts val="0"/>
              </a:spcAft>
              <a:buSzPts val="1300"/>
              <a:buChar char="●"/>
            </a:pPr>
            <a:r>
              <a:rPr lang="id"/>
              <a:t>Client bisa memilih versi yang mana yang akan digunakan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Versioning Pada URL</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http://api.example.com/v1/products</a:t>
            </a:r>
            <a:endParaRPr/>
          </a:p>
          <a:p>
            <a:pPr indent="-311150" lvl="0" marL="457200" rtl="0" algn="l">
              <a:spcBef>
                <a:spcPts val="0"/>
              </a:spcBef>
              <a:spcAft>
                <a:spcPts val="0"/>
              </a:spcAft>
              <a:buSzPts val="1300"/>
              <a:buChar char="●"/>
            </a:pPr>
            <a:r>
              <a:rPr lang="id" u="sng">
                <a:solidFill>
                  <a:schemeClr val="hlink"/>
                </a:solidFill>
                <a:hlinkClick r:id="rId4"/>
              </a:rPr>
              <a:t>http://api.example.com/v2/products</a:t>
            </a:r>
            <a:endParaRPr/>
          </a:p>
          <a:p>
            <a:pPr indent="-311150" lvl="0" marL="457200" rtl="0" algn="l">
              <a:spcBef>
                <a:spcPts val="0"/>
              </a:spcBef>
              <a:spcAft>
                <a:spcPts val="0"/>
              </a:spcAft>
              <a:buSzPts val="1300"/>
              <a:buChar char="●"/>
            </a:pPr>
            <a:r>
              <a:rPr lang="id" u="sng">
                <a:solidFill>
                  <a:schemeClr val="hlink"/>
                </a:solidFill>
                <a:hlinkClick r:id="rId5"/>
              </a:rPr>
              <a:t>http://api.example.com/2019/products</a:t>
            </a:r>
            <a:endParaRPr/>
          </a:p>
          <a:p>
            <a:pPr indent="-311150" lvl="0" marL="457200" rtl="0" algn="l">
              <a:spcBef>
                <a:spcPts val="0"/>
              </a:spcBef>
              <a:spcAft>
                <a:spcPts val="0"/>
              </a:spcAft>
              <a:buSzPts val="1300"/>
              <a:buChar char="●"/>
            </a:pPr>
            <a:r>
              <a:rPr lang="id" u="sng">
                <a:solidFill>
                  <a:schemeClr val="hlink"/>
                </a:solidFill>
                <a:hlinkClick r:id="rId6"/>
              </a:rPr>
              <a:t>http://api.example.com/2020/products</a:t>
            </a:r>
            <a:r>
              <a:rPr lang="id"/>
              <a: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Versioning Menggunakan HTTP Header</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 Header =&gt; API-Version : 1</a:t>
            </a:r>
            <a:endParaRPr/>
          </a:p>
          <a:p>
            <a:pPr indent="-311150" lvl="0" marL="457200" rtl="0" algn="l">
              <a:spcBef>
                <a:spcPts val="0"/>
              </a:spcBef>
              <a:spcAft>
                <a:spcPts val="0"/>
              </a:spcAft>
              <a:buSzPts val="1300"/>
              <a:buChar char="●"/>
            </a:pPr>
            <a:r>
              <a:rPr lang="id"/>
              <a:t>HTTP Header =&gt; API-Version : 2</a:t>
            </a:r>
            <a:endParaRPr/>
          </a:p>
          <a:p>
            <a:pPr indent="-311150" lvl="0" marL="457200" rtl="0" algn="l">
              <a:spcBef>
                <a:spcPts val="0"/>
              </a:spcBef>
              <a:spcAft>
                <a:spcPts val="0"/>
              </a:spcAft>
              <a:buSzPts val="1300"/>
              <a:buChar char="●"/>
            </a:pPr>
            <a:r>
              <a:rPr lang="id"/>
              <a:t>HTTP Header =&gt; X-API-Version : 2019</a:t>
            </a:r>
            <a:endParaRPr/>
          </a:p>
          <a:p>
            <a:pPr indent="-311150" lvl="0" marL="457200" rtl="0" algn="l">
              <a:spcBef>
                <a:spcPts val="0"/>
              </a:spcBef>
              <a:spcAft>
                <a:spcPts val="0"/>
              </a:spcAft>
              <a:buSzPts val="1300"/>
              <a:buChar char="●"/>
            </a:pPr>
            <a:r>
              <a:rPr lang="id"/>
              <a:t>HTTP Header =&gt; X-API-Version : 2020</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 RESTful API</a:t>
            </a:r>
            <a:endParaRPr/>
          </a:p>
        </p:txBody>
      </p:sp>
      <p:sp>
        <p:nvSpPr>
          <p:cNvPr id="677" name="Google Shape;677;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Stateless sederhananya adalah tidak menyimpan state atau data</a:t>
            </a:r>
            <a:endParaRPr/>
          </a:p>
          <a:p>
            <a:pPr indent="-311150" lvl="0" marL="457200" rtl="0" algn="l">
              <a:spcBef>
                <a:spcPts val="0"/>
              </a:spcBef>
              <a:spcAft>
                <a:spcPts val="0"/>
              </a:spcAft>
              <a:buSzPts val="1300"/>
              <a:buChar char="●"/>
            </a:pPr>
            <a:r>
              <a:rPr lang="id"/>
              <a:t>RESTful API yang baik tidak pernah menyimpan state atau data antar request</a:t>
            </a:r>
            <a:endParaRPr/>
          </a:p>
          <a:p>
            <a:pPr indent="-311150" lvl="0" marL="457200" rtl="0" algn="l">
              <a:spcBef>
                <a:spcPts val="0"/>
              </a:spcBef>
              <a:spcAft>
                <a:spcPts val="0"/>
              </a:spcAft>
              <a:buSzPts val="1300"/>
              <a:buChar char="●"/>
            </a:pPr>
            <a:r>
              <a:rPr lang="id"/>
              <a:t>Setiap request dari client ke server, harus berisikan semua informasi lengkap yang dibutuhkan oleh server.</a:t>
            </a:r>
            <a:endParaRPr/>
          </a:p>
          <a:p>
            <a:pPr indent="-311150" lvl="0" marL="457200" rtl="0" algn="l">
              <a:spcBef>
                <a:spcPts val="0"/>
              </a:spcBef>
              <a:spcAft>
                <a:spcPts val="0"/>
              </a:spcAft>
              <a:buSzPts val="1300"/>
              <a:buChar char="●"/>
            </a:pPr>
            <a:r>
              <a:rPr lang="id"/>
              <a:t>Client bertanggung jawab menyimpan dan melakukan manajemen state yang berhubungan dengan client.</a:t>
            </a:r>
            <a:endParaRPr/>
          </a:p>
          <a:p>
            <a:pPr indent="-311150" lvl="0" marL="457200" rtl="0" algn="l">
              <a:spcBef>
                <a:spcPts val="0"/>
              </a:spcBef>
              <a:spcAft>
                <a:spcPts val="0"/>
              </a:spcAft>
              <a:buSzPts val="1300"/>
              <a:buChar char="●"/>
            </a:pPr>
            <a:r>
              <a:rPr lang="id"/>
              <a:t>Stateless artinya setiap HTTP Request adalah proses independent, tidak bergantung dengan HTTP Request lainnya.</a:t>
            </a:r>
            <a:endParaRPr/>
          </a:p>
          <a:p>
            <a:pPr indent="-311150" lvl="0" marL="457200" rtl="0" algn="l">
              <a:spcBef>
                <a:spcPts val="0"/>
              </a:spcBef>
              <a:spcAft>
                <a:spcPts val="0"/>
              </a:spcAft>
              <a:buSzPts val="1300"/>
              <a:buChar char="●"/>
            </a:pPr>
            <a:r>
              <a:rPr lang="id"/>
              <a:t>Server tidak boleh tergantung dengan request dari client sebelumnya.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Stateful RESTful API</a:t>
            </a:r>
            <a:endParaRPr/>
          </a:p>
        </p:txBody>
      </p:sp>
      <p:pic>
        <p:nvPicPr>
          <p:cNvPr id="683" name="Google Shape;683;p113"/>
          <p:cNvPicPr preferRelativeResize="0"/>
          <p:nvPr/>
        </p:nvPicPr>
        <p:blipFill>
          <a:blip r:embed="rId3">
            <a:alphaModFix/>
          </a:blip>
          <a:stretch>
            <a:fillRect/>
          </a:stretch>
        </p:blipFill>
        <p:spPr>
          <a:xfrm>
            <a:off x="280450" y="2014125"/>
            <a:ext cx="8583102" cy="29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Sharing</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Sharing merupakan integrasi aplikasi dengan cara berbagi file</a:t>
            </a:r>
            <a:endParaRPr/>
          </a:p>
          <a:p>
            <a:pPr indent="-311150" lvl="0" marL="457200" rtl="0" algn="l">
              <a:spcBef>
                <a:spcPts val="0"/>
              </a:spcBef>
              <a:spcAft>
                <a:spcPts val="0"/>
              </a:spcAft>
              <a:buSzPts val="1300"/>
              <a:buChar char="●"/>
            </a:pPr>
            <a:r>
              <a:rPr lang="id"/>
              <a:t>Integrasi menggunakan file sharing adalah integrasi yang paling mudah dilakukan dan masih banyak dilakukan sampai sekarang</a:t>
            </a:r>
            <a:endParaRPr/>
          </a:p>
          <a:p>
            <a:pPr indent="-311150" lvl="0" marL="457200" rtl="0" algn="l">
              <a:spcBef>
                <a:spcPts val="0"/>
              </a:spcBef>
              <a:spcAft>
                <a:spcPts val="0"/>
              </a:spcAft>
              <a:buSzPts val="1300"/>
              <a:buChar char="●"/>
            </a:pPr>
            <a:r>
              <a:rPr lang="id"/>
              <a:t>Biasanya aplikasi yang memiliki data akan membuat file (misal excel, csv, text, json), dan aplikasi yang membutuhkan data akan membaca data tersebut dari file</a:t>
            </a:r>
            <a:endParaRPr/>
          </a:p>
          <a:p>
            <a:pPr indent="-311150" lvl="0" marL="457200" rtl="0" algn="l">
              <a:spcBef>
                <a:spcPts val="0"/>
              </a:spcBef>
              <a:spcAft>
                <a:spcPts val="0"/>
              </a:spcAft>
              <a:buSzPts val="1300"/>
              <a:buChar char="●"/>
            </a:pPr>
            <a:r>
              <a:rPr lang="id"/>
              <a:t>File Sharing sangat bermanfaat ketika integrasi dilakukan antar aplikasi yang tidak terhubung secara langsung</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Stateless RESTful API</a:t>
            </a:r>
            <a:endParaRPr/>
          </a:p>
        </p:txBody>
      </p:sp>
      <p:pic>
        <p:nvPicPr>
          <p:cNvPr id="689" name="Google Shape;689;p114"/>
          <p:cNvPicPr preferRelativeResize="0"/>
          <p:nvPr/>
        </p:nvPicPr>
        <p:blipFill>
          <a:blip r:embed="rId3">
            <a:alphaModFix/>
          </a:blip>
          <a:stretch>
            <a:fillRect/>
          </a:stretch>
        </p:blipFill>
        <p:spPr>
          <a:xfrm>
            <a:off x="452913" y="2006250"/>
            <a:ext cx="8238186" cy="2984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Stateless RESTful API</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RESTful API yang stateless akan mudah di scaling secara horizontal, karena request dari client bisa masuk ke server mana saja, sehingga untuk scaling hanya tinggal menambah server baru.</a:t>
            </a:r>
            <a:endParaRPr/>
          </a:p>
          <a:p>
            <a:pPr indent="-311150" lvl="0" marL="457200" rtl="0" algn="l">
              <a:spcBef>
                <a:spcPts val="0"/>
              </a:spcBef>
              <a:spcAft>
                <a:spcPts val="0"/>
              </a:spcAft>
              <a:buSzPts val="1300"/>
              <a:buChar char="●"/>
            </a:pPr>
            <a:r>
              <a:rPr lang="id"/>
              <a:t>Sederhana, karena tidak perlu tahu state sebelumnya yang sangat kompleks.</a:t>
            </a:r>
            <a:endParaRPr/>
          </a:p>
          <a:p>
            <a:pPr indent="-311150" lvl="0" marL="457200" rtl="0" algn="l">
              <a:spcBef>
                <a:spcPts val="0"/>
              </a:spcBef>
              <a:spcAft>
                <a:spcPts val="0"/>
              </a:spcAft>
              <a:buSzPts val="1300"/>
              <a:buChar char="●"/>
            </a:pPr>
            <a:r>
              <a:rPr lang="id"/>
              <a:t>Setiap request client akan sangat lengkap, sehingga mudah untuk di track dan di cek request nya.</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HATEOAS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HATEOAS</a:t>
            </a:r>
            <a:endParaRPr/>
          </a:p>
        </p:txBody>
      </p:sp>
      <p:sp>
        <p:nvSpPr>
          <p:cNvPr id="706" name="Google Shape;706;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HATEOAS singkatan dari Hypermedia as the Engine of Application State</a:t>
            </a:r>
            <a:endParaRPr/>
          </a:p>
          <a:p>
            <a:pPr indent="-311150" lvl="0" marL="457200" rtl="0" algn="l">
              <a:spcBef>
                <a:spcPts val="0"/>
              </a:spcBef>
              <a:spcAft>
                <a:spcPts val="0"/>
              </a:spcAft>
              <a:buSzPts val="1300"/>
              <a:buChar char="●"/>
            </a:pPr>
            <a:r>
              <a:rPr lang="id"/>
              <a:t>Hypermedia artinya content yang memiliki link menuju resource yang ada</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HATEOAS (1)</a:t>
            </a:r>
            <a:endParaRPr/>
          </a:p>
        </p:txBody>
      </p:sp>
      <p:pic>
        <p:nvPicPr>
          <p:cNvPr id="712" name="Google Shape;712;p11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HATEOAS (2)</a:t>
            </a:r>
            <a:endParaRPr/>
          </a:p>
        </p:txBody>
      </p:sp>
      <p:pic>
        <p:nvPicPr>
          <p:cNvPr id="718" name="Google Shape;718;p119"/>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HATEOAS</a:t>
            </a:r>
            <a:endParaRPr/>
          </a:p>
        </p:txBody>
      </p:sp>
      <p:sp>
        <p:nvSpPr>
          <p:cNvPr id="724" name="Google Shape;724;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URL API pada RESTful API sudah di hardcode di Client</a:t>
            </a:r>
            <a:endParaRPr/>
          </a:p>
          <a:p>
            <a:pPr indent="-311150" lvl="0" marL="457200" rtl="0" algn="l">
              <a:spcBef>
                <a:spcPts val="0"/>
              </a:spcBef>
              <a:spcAft>
                <a:spcPts val="0"/>
              </a:spcAft>
              <a:buSzPts val="1300"/>
              <a:buChar char="●"/>
            </a:pPr>
            <a:r>
              <a:rPr lang="id"/>
              <a:t>Dengan menggunakan HATEOAS, client bisa secara dinamis mendapatkan URL lokasi resource dari response data Server</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Documentation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RESTful API Documentation</a:t>
            </a:r>
            <a:endParaRPr/>
          </a:p>
        </p:txBody>
      </p:sp>
      <p:sp>
        <p:nvSpPr>
          <p:cNvPr id="735" name="Google Shape;735;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RESTful API tidak memiliki standar baku seperti SOAP, sehingga untuk memudahkan client dalam menggunakan RESTful API yang kita buat, sebaiknya kita menyediakan dokumentasi.</a:t>
            </a:r>
            <a:endParaRPr/>
          </a:p>
          <a:p>
            <a:pPr indent="-311150" lvl="0" marL="457200" rtl="0" algn="l">
              <a:spcBef>
                <a:spcPts val="0"/>
              </a:spcBef>
              <a:spcAft>
                <a:spcPts val="0"/>
              </a:spcAft>
              <a:buSzPts val="1300"/>
              <a:buChar char="●"/>
            </a:pPr>
            <a:r>
              <a:rPr lang="id"/>
              <a:t>Dokumentasi RESTful API bisa dibuat menggunakan apapun, dari dokumen sederhana menggunakan microsoft word, google doc, sampai menggunakan tool khusus untuk dokumentasi API</a:t>
            </a:r>
            <a:endParaRPr/>
          </a:p>
          <a:p>
            <a:pPr indent="-311150" lvl="0" marL="457200" rtl="0" algn="l">
              <a:spcBef>
                <a:spcPts val="0"/>
              </a:spcBef>
              <a:spcAft>
                <a:spcPts val="0"/>
              </a:spcAft>
              <a:buSzPts val="1300"/>
              <a:buChar char="●"/>
            </a:pPr>
            <a:r>
              <a:rPr lang="id"/>
              <a:t>Sangat disarankan untuk menggunakan tool khusus dokumentasi API.</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API Documentation</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Swagger</a:t>
            </a:r>
            <a:endParaRPr/>
          </a:p>
          <a:p>
            <a:pPr indent="-311150" lvl="0" marL="457200" rtl="0" algn="l">
              <a:spcBef>
                <a:spcPts val="0"/>
              </a:spcBef>
              <a:spcAft>
                <a:spcPts val="0"/>
              </a:spcAft>
              <a:buSzPts val="1300"/>
              <a:buChar char="●"/>
            </a:pPr>
            <a:r>
              <a:rPr lang="id"/>
              <a:t>Stoplight</a:t>
            </a:r>
            <a:endParaRPr/>
          </a:p>
          <a:p>
            <a:pPr indent="-311150" lvl="0" marL="457200" rtl="0" algn="l">
              <a:spcBef>
                <a:spcPts val="0"/>
              </a:spcBef>
              <a:spcAft>
                <a:spcPts val="0"/>
              </a:spcAft>
              <a:buSzPts val="1300"/>
              <a:buChar char="●"/>
            </a:pPr>
            <a:r>
              <a:rPr lang="id"/>
              <a:t>Redoc</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